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jpg" ContentType="image/unknown"/>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sldIdLst>
    <p:sldId id="256" r:id="rId2"/>
    <p:sldId id="265" r:id="rId3"/>
    <p:sldId id="259" r:id="rId4"/>
    <p:sldId id="257" r:id="rId5"/>
    <p:sldId id="258" r:id="rId6"/>
    <p:sldId id="263" r:id="rId7"/>
    <p:sldId id="260" r:id="rId8"/>
    <p:sldId id="261" r:id="rId9"/>
    <p:sldId id="266" r:id="rId10"/>
    <p:sldId id="268" r:id="rId11"/>
    <p:sldId id="267" r:id="rId12"/>
    <p:sldId id="271" r:id="rId13"/>
    <p:sldId id="270" r:id="rId14"/>
    <p:sldId id="269" r:id="rId15"/>
    <p:sldId id="26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4" d="100"/>
          <a:sy n="64" d="100"/>
        </p:scale>
        <p:origin x="48"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TW" altLang="en-US" dirty="0"/>
              <a:t>每年發行硬幣數量</a:t>
            </a:r>
          </a:p>
        </c:rich>
      </c:tx>
      <c:layout>
        <c:manualLayout>
          <c:xMode val="edge"/>
          <c:yMode val="edge"/>
          <c:x val="0.29692889101700048"/>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manualLayout>
          <c:layoutTarget val="inner"/>
          <c:xMode val="edge"/>
          <c:yMode val="edge"/>
          <c:x val="0.112646530511811"/>
          <c:y val="0.11610955240467813"/>
          <c:w val="0.87016596948818903"/>
          <c:h val="0.7639591065477912"/>
        </c:manualLayout>
      </c:layout>
      <c:lineChart>
        <c:grouping val="standard"/>
        <c:varyColors val="0"/>
        <c:ser>
          <c:idx val="0"/>
          <c:order val="0"/>
          <c:tx>
            <c:strRef>
              <c:f>工作表1!$B$1</c:f>
              <c:strCache>
                <c:ptCount val="1"/>
                <c:pt idx="0">
                  <c:v>硬幣</c:v>
                </c:pt>
              </c:strCache>
            </c:strRef>
          </c:tx>
          <c:spPr>
            <a:ln w="28575" cap="rnd">
              <a:solidFill>
                <a:schemeClr val="accent1"/>
              </a:solidFill>
              <a:round/>
            </a:ln>
            <a:effectLst/>
          </c:spPr>
          <c:marker>
            <c:symbol val="none"/>
          </c:marker>
          <c:cat>
            <c:numRef>
              <c:f>工作表1!$A$2:$A$9</c:f>
              <c:numCache>
                <c:formatCode>General</c:formatCode>
                <c:ptCount val="8"/>
                <c:pt idx="0">
                  <c:v>105</c:v>
                </c:pt>
                <c:pt idx="1">
                  <c:v>106</c:v>
                </c:pt>
                <c:pt idx="2">
                  <c:v>107</c:v>
                </c:pt>
                <c:pt idx="3">
                  <c:v>108</c:v>
                </c:pt>
                <c:pt idx="4">
                  <c:v>109</c:v>
                </c:pt>
                <c:pt idx="5">
                  <c:v>110</c:v>
                </c:pt>
                <c:pt idx="6">
                  <c:v>111</c:v>
                </c:pt>
                <c:pt idx="7">
                  <c:v>112</c:v>
                </c:pt>
              </c:numCache>
            </c:numRef>
          </c:cat>
          <c:val>
            <c:numRef>
              <c:f>工作表1!$B$2:$B$9</c:f>
              <c:numCache>
                <c:formatCode>#,##0</c:formatCode>
                <c:ptCount val="8"/>
                <c:pt idx="0">
                  <c:v>4929131931</c:v>
                </c:pt>
                <c:pt idx="1">
                  <c:v>4674699956</c:v>
                </c:pt>
                <c:pt idx="2">
                  <c:v>5851944695</c:v>
                </c:pt>
                <c:pt idx="3">
                  <c:v>5477509005</c:v>
                </c:pt>
                <c:pt idx="4">
                  <c:v>5024622693</c:v>
                </c:pt>
                <c:pt idx="5">
                  <c:v>5286212139</c:v>
                </c:pt>
                <c:pt idx="6">
                  <c:v>4732229215</c:v>
                </c:pt>
                <c:pt idx="7">
                  <c:v>5043279424</c:v>
                </c:pt>
              </c:numCache>
            </c:numRef>
          </c:val>
          <c:smooth val="0"/>
          <c:extLst>
            <c:ext xmlns:c16="http://schemas.microsoft.com/office/drawing/2014/chart" uri="{C3380CC4-5D6E-409C-BE32-E72D297353CC}">
              <c16:uniqueId val="{00000000-0877-4BA1-BD88-80B44CA28AE9}"/>
            </c:ext>
          </c:extLst>
        </c:ser>
        <c:dLbls>
          <c:showLegendKey val="0"/>
          <c:showVal val="0"/>
          <c:showCatName val="0"/>
          <c:showSerName val="0"/>
          <c:showPercent val="0"/>
          <c:showBubbleSize val="0"/>
        </c:dLbls>
        <c:smooth val="0"/>
        <c:axId val="2065563775"/>
        <c:axId val="1868034879"/>
      </c:lineChart>
      <c:catAx>
        <c:axId val="2065563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868034879"/>
        <c:crosses val="autoZero"/>
        <c:auto val="1"/>
        <c:lblAlgn val="ctr"/>
        <c:lblOffset val="100"/>
        <c:noMultiLvlLbl val="0"/>
      </c:catAx>
      <c:valAx>
        <c:axId val="186803487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2065563775"/>
        <c:crosses val="autoZero"/>
        <c:crossBetween val="between"/>
      </c:valAx>
      <c:spPr>
        <a:noFill/>
        <a:ln>
          <a:noFill/>
        </a:ln>
        <a:effectLst/>
      </c:spPr>
    </c:plotArea>
    <c:legend>
      <c:legendPos val="b"/>
      <c:layout>
        <c:manualLayout>
          <c:xMode val="edge"/>
          <c:yMode val="edge"/>
          <c:x val="2.2991282619160513E-2"/>
          <c:y val="0.90982282736024656"/>
          <c:w val="0.14761635366260217"/>
          <c:h val="7.994413888991423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B95612FF-6616-4B7A-81B6-0AB47A5AB9D5}" type="datetimeFigureOut">
              <a:rPr lang="zh-TW" altLang="en-US" smtClean="0"/>
              <a:t>2024/2/1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C6005DC-6818-442C-BF7D-6BB320F5BD1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303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95612FF-6616-4B7A-81B6-0AB47A5AB9D5}" type="datetimeFigureOut">
              <a:rPr lang="zh-TW" altLang="en-US" smtClean="0"/>
              <a:t>2024/2/1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C6005DC-6818-442C-BF7D-6BB320F5BD1D}" type="slidenum">
              <a:rPr lang="zh-TW" altLang="en-US" smtClean="0"/>
              <a:t>‹#›</a:t>
            </a:fld>
            <a:endParaRPr lang="zh-TW" altLang="en-US"/>
          </a:p>
        </p:txBody>
      </p:sp>
    </p:spTree>
    <p:extLst>
      <p:ext uri="{BB962C8B-B14F-4D97-AF65-F5344CB8AC3E}">
        <p14:creationId xmlns:p14="http://schemas.microsoft.com/office/powerpoint/2010/main" val="2764249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95612FF-6616-4B7A-81B6-0AB47A5AB9D5}" type="datetimeFigureOut">
              <a:rPr lang="zh-TW" altLang="en-US" smtClean="0"/>
              <a:t>2024/2/1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C6005DC-6818-442C-BF7D-6BB320F5BD1D}" type="slidenum">
              <a:rPr lang="zh-TW" altLang="en-US" smtClean="0"/>
              <a:t>‹#›</a:t>
            </a:fld>
            <a:endParaRPr lang="zh-TW" altLang="en-US"/>
          </a:p>
        </p:txBody>
      </p:sp>
    </p:spTree>
    <p:extLst>
      <p:ext uri="{BB962C8B-B14F-4D97-AF65-F5344CB8AC3E}">
        <p14:creationId xmlns:p14="http://schemas.microsoft.com/office/powerpoint/2010/main" val="506457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95612FF-6616-4B7A-81B6-0AB47A5AB9D5}" type="datetimeFigureOut">
              <a:rPr lang="zh-TW" altLang="en-US" smtClean="0"/>
              <a:t>2024/2/1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C6005DC-6818-442C-BF7D-6BB320F5BD1D}" type="slidenum">
              <a:rPr lang="zh-TW" altLang="en-US" smtClean="0"/>
              <a:t>‹#›</a:t>
            </a:fld>
            <a:endParaRPr lang="zh-TW" altLang="en-US"/>
          </a:p>
        </p:txBody>
      </p:sp>
    </p:spTree>
    <p:extLst>
      <p:ext uri="{BB962C8B-B14F-4D97-AF65-F5344CB8AC3E}">
        <p14:creationId xmlns:p14="http://schemas.microsoft.com/office/powerpoint/2010/main" val="3795017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95612FF-6616-4B7A-81B6-0AB47A5AB9D5}" type="datetimeFigureOut">
              <a:rPr lang="zh-TW" altLang="en-US" smtClean="0"/>
              <a:t>2024/2/1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C6005DC-6818-442C-BF7D-6BB320F5BD1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6217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B95612FF-6616-4B7A-81B6-0AB47A5AB9D5}" type="datetimeFigureOut">
              <a:rPr lang="zh-TW" altLang="en-US" smtClean="0"/>
              <a:t>2024/2/1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C6005DC-6818-442C-BF7D-6BB320F5BD1D}" type="slidenum">
              <a:rPr lang="zh-TW" altLang="en-US" smtClean="0"/>
              <a:t>‹#›</a:t>
            </a:fld>
            <a:endParaRPr lang="zh-TW" altLang="en-US"/>
          </a:p>
        </p:txBody>
      </p:sp>
    </p:spTree>
    <p:extLst>
      <p:ext uri="{BB962C8B-B14F-4D97-AF65-F5344CB8AC3E}">
        <p14:creationId xmlns:p14="http://schemas.microsoft.com/office/powerpoint/2010/main" val="1183374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B95612FF-6616-4B7A-81B6-0AB47A5AB9D5}" type="datetimeFigureOut">
              <a:rPr lang="zh-TW" altLang="en-US" smtClean="0"/>
              <a:t>2024/2/1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BC6005DC-6818-442C-BF7D-6BB320F5BD1D}" type="slidenum">
              <a:rPr lang="zh-TW" altLang="en-US" smtClean="0"/>
              <a:t>‹#›</a:t>
            </a:fld>
            <a:endParaRPr lang="zh-TW" altLang="en-US"/>
          </a:p>
        </p:txBody>
      </p:sp>
    </p:spTree>
    <p:extLst>
      <p:ext uri="{BB962C8B-B14F-4D97-AF65-F5344CB8AC3E}">
        <p14:creationId xmlns:p14="http://schemas.microsoft.com/office/powerpoint/2010/main" val="3322159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578296" y="-471278"/>
            <a:ext cx="10058400" cy="1450757"/>
          </a:xfrm>
        </p:spPr>
        <p:txBody>
          <a:bodyPr/>
          <a:lstStyle/>
          <a:p>
            <a:r>
              <a:rPr lang="zh-TW" altLang="en-US" dirty="0"/>
              <a:t>按一下以編輯母片標題樣式</a:t>
            </a:r>
            <a:endParaRPr lang="en-US" dirty="0"/>
          </a:p>
        </p:txBody>
      </p:sp>
      <p:sp>
        <p:nvSpPr>
          <p:cNvPr id="3" name="Date Placeholder 2"/>
          <p:cNvSpPr>
            <a:spLocks noGrp="1"/>
          </p:cNvSpPr>
          <p:nvPr>
            <p:ph type="dt" sz="half" idx="10"/>
          </p:nvPr>
        </p:nvSpPr>
        <p:spPr/>
        <p:txBody>
          <a:bodyPr/>
          <a:lstStyle/>
          <a:p>
            <a:fld id="{B95612FF-6616-4B7A-81B6-0AB47A5AB9D5}" type="datetimeFigureOut">
              <a:rPr lang="zh-TW" altLang="en-US" smtClean="0"/>
              <a:t>2024/2/1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BC6005DC-6818-442C-BF7D-6BB320F5BD1D}" type="slidenum">
              <a:rPr lang="zh-TW" altLang="en-US" smtClean="0"/>
              <a:t>‹#›</a:t>
            </a:fld>
            <a:endParaRPr lang="zh-TW" altLang="en-US"/>
          </a:p>
        </p:txBody>
      </p:sp>
    </p:spTree>
    <p:extLst>
      <p:ext uri="{BB962C8B-B14F-4D97-AF65-F5344CB8AC3E}">
        <p14:creationId xmlns:p14="http://schemas.microsoft.com/office/powerpoint/2010/main" val="3473404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TW" altLang="en-US"/>
          </a:p>
        </p:txBody>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95612FF-6616-4B7A-81B6-0AB47A5AB9D5}" type="datetimeFigureOut">
              <a:rPr lang="zh-TW" altLang="en-US" smtClean="0"/>
              <a:t>2024/2/1</a:t>
            </a:fld>
            <a:endParaRPr lang="zh-TW" alt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BC6005DC-6818-442C-BF7D-6BB320F5BD1D}" type="slidenum">
              <a:rPr lang="zh-TW" altLang="en-US" smtClean="0"/>
              <a:t>‹#›</a:t>
            </a:fld>
            <a:endParaRPr lang="zh-TW" altLang="en-US"/>
          </a:p>
        </p:txBody>
      </p:sp>
    </p:spTree>
    <p:extLst>
      <p:ext uri="{BB962C8B-B14F-4D97-AF65-F5344CB8AC3E}">
        <p14:creationId xmlns:p14="http://schemas.microsoft.com/office/powerpoint/2010/main" val="2702417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95612FF-6616-4B7A-81B6-0AB47A5AB9D5}" type="datetimeFigureOut">
              <a:rPr lang="zh-TW" altLang="en-US" smtClean="0"/>
              <a:t>2024/2/1</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C6005DC-6818-442C-BF7D-6BB320F5BD1D}" type="slidenum">
              <a:rPr lang="zh-TW" altLang="en-US" smtClean="0"/>
              <a:t>‹#›</a:t>
            </a:fld>
            <a:endParaRPr lang="zh-TW" altLang="en-US"/>
          </a:p>
        </p:txBody>
      </p:sp>
    </p:spTree>
    <p:extLst>
      <p:ext uri="{BB962C8B-B14F-4D97-AF65-F5344CB8AC3E}">
        <p14:creationId xmlns:p14="http://schemas.microsoft.com/office/powerpoint/2010/main" val="665651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B95612FF-6616-4B7A-81B6-0AB47A5AB9D5}" type="datetimeFigureOut">
              <a:rPr lang="zh-TW" altLang="en-US" smtClean="0"/>
              <a:t>2024/2/1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C6005DC-6818-442C-BF7D-6BB320F5BD1D}" type="slidenum">
              <a:rPr lang="zh-TW" altLang="en-US" smtClean="0"/>
              <a:t>‹#›</a:t>
            </a:fld>
            <a:endParaRPr lang="zh-TW" altLang="en-US"/>
          </a:p>
        </p:txBody>
      </p:sp>
    </p:spTree>
    <p:extLst>
      <p:ext uri="{BB962C8B-B14F-4D97-AF65-F5344CB8AC3E}">
        <p14:creationId xmlns:p14="http://schemas.microsoft.com/office/powerpoint/2010/main" val="972379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67693"/>
            <a:ext cx="10058400" cy="1450757"/>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95612FF-6616-4B7A-81B6-0AB47A5AB9D5}" type="datetimeFigureOut">
              <a:rPr lang="zh-TW" altLang="en-US" smtClean="0"/>
              <a:t>2024/2/1</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C6005DC-6818-442C-BF7D-6BB320F5BD1D}" type="slidenum">
              <a:rPr lang="zh-TW" altLang="en-US" smtClean="0"/>
              <a:t>‹#›</a:t>
            </a:fld>
            <a:endParaRPr lang="zh-TW" altLang="en-US"/>
          </a:p>
        </p:txBody>
      </p:sp>
      <p:cxnSp>
        <p:nvCxnSpPr>
          <p:cNvPr id="10" name="Straight Connector 9"/>
          <p:cNvCxnSpPr>
            <a:cxnSpLocks/>
            <a:endCxn id="2" idx="2"/>
          </p:cNvCxnSpPr>
          <p:nvPr/>
        </p:nvCxnSpPr>
        <p:spPr>
          <a:xfrm flipV="1">
            <a:off x="1097280" y="1183064"/>
            <a:ext cx="5029200" cy="11083"/>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28744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youtube.com/watch?v=nlbCdQZ78-w"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jbi36Y6NdfI"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irector-beck.blogspot.com/2017/12/"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2" Type="http://schemas.openxmlformats.org/officeDocument/2006/relationships/hyperlink" Target="https://www.ettoday.net/news/20180331/1141784.ht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news.tvbs.com.tw/life/1042802" TargetMode="Externa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kALw2gQDjU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E5692A-69E7-B02B-8D44-E4E83F73417D}"/>
              </a:ext>
            </a:extLst>
          </p:cNvPr>
          <p:cNvSpPr>
            <a:spLocks noGrp="1"/>
          </p:cNvSpPr>
          <p:nvPr>
            <p:ph type="ctrTitle"/>
          </p:nvPr>
        </p:nvSpPr>
        <p:spPr>
          <a:xfrm>
            <a:off x="10116580" y="1210461"/>
            <a:ext cx="2818342" cy="1828271"/>
          </a:xfrm>
        </p:spPr>
        <p:txBody>
          <a:bodyPr>
            <a:normAutofit fontScale="90000"/>
          </a:bodyPr>
          <a:lstStyle/>
          <a:p>
            <a:r>
              <a:rPr lang="zh-TW" altLang="en-US" b="1" dirty="0">
                <a:latin typeface="標楷體" panose="03000509000000000000" pitchFamily="65" charset="-120"/>
                <a:ea typeface="標楷體" panose="03000509000000000000" pitchFamily="65" charset="-120"/>
              </a:rPr>
              <a:t>夾</a:t>
            </a:r>
            <a:br>
              <a:rPr lang="en-US" altLang="zh-TW" b="1" dirty="0">
                <a:latin typeface="標楷體" panose="03000509000000000000" pitchFamily="65" charset="-120"/>
                <a:ea typeface="標楷體" panose="03000509000000000000" pitchFamily="65" charset="-120"/>
              </a:rPr>
            </a:br>
            <a:r>
              <a:rPr lang="zh-TW" altLang="en-US" b="1" dirty="0">
                <a:latin typeface="標楷體" panose="03000509000000000000" pitchFamily="65" charset="-120"/>
                <a:ea typeface="標楷體" panose="03000509000000000000" pitchFamily="65" charset="-120"/>
              </a:rPr>
              <a:t>娃</a:t>
            </a:r>
            <a:br>
              <a:rPr lang="en-US" altLang="zh-TW" b="1" dirty="0">
                <a:latin typeface="標楷體" panose="03000509000000000000" pitchFamily="65" charset="-120"/>
                <a:ea typeface="標楷體" panose="03000509000000000000" pitchFamily="65" charset="-120"/>
              </a:rPr>
            </a:br>
            <a:r>
              <a:rPr lang="zh-TW" altLang="en-US" b="1" dirty="0">
                <a:latin typeface="標楷體" panose="03000509000000000000" pitchFamily="65" charset="-120"/>
                <a:ea typeface="標楷體" panose="03000509000000000000" pitchFamily="65" charset="-120"/>
              </a:rPr>
              <a:t>娃</a:t>
            </a:r>
          </a:p>
        </p:txBody>
      </p:sp>
      <p:pic>
        <p:nvPicPr>
          <p:cNvPr id="7" name="圖片 6">
            <a:extLst>
              <a:ext uri="{FF2B5EF4-FFF2-40B4-BE49-F238E27FC236}">
                <a16:creationId xmlns:a16="http://schemas.microsoft.com/office/drawing/2014/main" id="{DFA709A5-F2D1-0BF4-D9CF-BC8829664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81"/>
            <a:ext cx="9366422" cy="6322335"/>
          </a:xfrm>
          <a:prstGeom prst="rect">
            <a:avLst/>
          </a:prstGeom>
        </p:spPr>
      </p:pic>
      <p:pic>
        <p:nvPicPr>
          <p:cNvPr id="4" name="圖片 3">
            <a:extLst>
              <a:ext uri="{FF2B5EF4-FFF2-40B4-BE49-F238E27FC236}">
                <a16:creationId xmlns:a16="http://schemas.microsoft.com/office/drawing/2014/main" id="{4B677E58-71D8-C13C-882E-7237F3676D60}"/>
              </a:ext>
            </a:extLst>
          </p:cNvPr>
          <p:cNvPicPr>
            <a:picLocks noChangeAspect="1"/>
          </p:cNvPicPr>
          <p:nvPr/>
        </p:nvPicPr>
        <p:blipFill>
          <a:blip r:embed="rId3"/>
          <a:stretch>
            <a:fillRect/>
          </a:stretch>
        </p:blipFill>
        <p:spPr>
          <a:xfrm>
            <a:off x="9366422" y="4028249"/>
            <a:ext cx="2600688" cy="704948"/>
          </a:xfrm>
          <a:prstGeom prst="rect">
            <a:avLst/>
          </a:prstGeom>
        </p:spPr>
      </p:pic>
    </p:spTree>
    <p:extLst>
      <p:ext uri="{BB962C8B-B14F-4D97-AF65-F5344CB8AC3E}">
        <p14:creationId xmlns:p14="http://schemas.microsoft.com/office/powerpoint/2010/main" val="552316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96D132-E5B0-79AB-DF32-ED1C87004275}"/>
              </a:ext>
            </a:extLst>
          </p:cNvPr>
          <p:cNvSpPr>
            <a:spLocks noGrp="1"/>
          </p:cNvSpPr>
          <p:nvPr>
            <p:ph type="title"/>
          </p:nvPr>
        </p:nvSpPr>
        <p:spPr>
          <a:xfrm>
            <a:off x="1097280" y="-211710"/>
            <a:ext cx="10058400" cy="1450757"/>
          </a:xfrm>
        </p:spPr>
        <p:txBody>
          <a:bodyPr/>
          <a:lstStyle/>
          <a:p>
            <a:r>
              <a:rPr lang="zh-TW" altLang="en-US" dirty="0">
                <a:latin typeface="標楷體" panose="03000509000000000000" pitchFamily="65" charset="-120"/>
                <a:ea typeface="標楷體" panose="03000509000000000000" pitchFamily="65" charset="-120"/>
              </a:rPr>
              <a:t>有那些技巧</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4" name="內容版面配置區 2">
            <a:extLst>
              <a:ext uri="{FF2B5EF4-FFF2-40B4-BE49-F238E27FC236}">
                <a16:creationId xmlns:a16="http://schemas.microsoft.com/office/drawing/2014/main" id="{1A599291-412C-60A4-23F5-3CA4740D0234}"/>
              </a:ext>
            </a:extLst>
          </p:cNvPr>
          <p:cNvSpPr txBox="1">
            <a:spLocks/>
          </p:cNvSpPr>
          <p:nvPr/>
        </p:nvSpPr>
        <p:spPr>
          <a:xfrm>
            <a:off x="1097280" y="1388357"/>
            <a:ext cx="10515600" cy="435133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85000"/>
              </a:lnSpc>
              <a:spcBef>
                <a:spcPct val="0"/>
              </a:spcBef>
              <a:buClr>
                <a:schemeClr val="tx1"/>
              </a:buClr>
              <a:buFont typeface="Arial" panose="020B0604020202020204" pitchFamily="34" charset="0"/>
              <a:buChar char="•"/>
            </a:pPr>
            <a:r>
              <a:rPr lang="zh-TW" altLang="en-US" sz="3200" spc="-50" dirty="0">
                <a:latin typeface="標楷體" panose="03000509000000000000" pitchFamily="65" charset="-120"/>
                <a:ea typeface="標楷體" panose="03000509000000000000" pitchFamily="65" charset="-120"/>
                <a:cs typeface="+mj-cs"/>
              </a:rPr>
              <a:t>甩打</a:t>
            </a:r>
            <a:endParaRPr lang="en-US" altLang="zh-TW" sz="3200" spc="-50" dirty="0">
              <a:latin typeface="標楷體" panose="03000509000000000000" pitchFamily="65" charset="-120"/>
              <a:ea typeface="標楷體" panose="03000509000000000000" pitchFamily="65" charset="-120"/>
              <a:cs typeface="+mj-cs"/>
            </a:endParaRPr>
          </a:p>
          <a:p>
            <a:pPr lvl="1">
              <a:lnSpc>
                <a:spcPct val="85000"/>
              </a:lnSpc>
              <a:spcBef>
                <a:spcPct val="0"/>
              </a:spcBef>
              <a:buClr>
                <a:schemeClr val="tx1"/>
              </a:buClr>
              <a:buFont typeface="Arial" panose="020B0604020202020204" pitchFamily="34" charset="0"/>
              <a:buChar char="•"/>
            </a:pPr>
            <a:r>
              <a:rPr lang="zh-TW" altLang="en-US" spc="-50" dirty="0">
                <a:latin typeface="標楷體" panose="03000509000000000000" pitchFamily="65" charset="-120"/>
                <a:ea typeface="標楷體" panose="03000509000000000000" pitchFamily="65" charset="-120"/>
                <a:cs typeface="+mj-cs"/>
              </a:rPr>
              <a:t>方法和甩翻很像，比較不一樣的是甩打是直接打商品屁股並不像甩翻要夾。建議甩到商品後面時二收，成功率比較高而且避免爪子卡到商品而失敗。適用於商品已完全上檔板或是想把離洞口較遠的商品打來靠近洞口處。</a:t>
            </a:r>
            <a:endParaRPr lang="en-US" altLang="zh-TW" sz="3000"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r>
              <a:rPr lang="zh-TW" altLang="en-US" sz="3200" spc="-50" dirty="0">
                <a:latin typeface="標楷體" panose="03000509000000000000" pitchFamily="65" charset="-120"/>
                <a:ea typeface="標楷體" panose="03000509000000000000" pitchFamily="65" charset="-120"/>
                <a:cs typeface="+mj-cs"/>
              </a:rPr>
              <a:t>滑爪</a:t>
            </a:r>
            <a:endParaRPr lang="en-US" altLang="zh-TW" sz="3200" spc="-50" dirty="0">
              <a:latin typeface="標楷體" panose="03000509000000000000" pitchFamily="65" charset="-120"/>
              <a:ea typeface="標楷體" panose="03000509000000000000" pitchFamily="65" charset="-120"/>
              <a:cs typeface="+mj-cs"/>
            </a:endParaRPr>
          </a:p>
          <a:p>
            <a:pPr lvl="1">
              <a:lnSpc>
                <a:spcPct val="85000"/>
              </a:lnSpc>
              <a:spcBef>
                <a:spcPct val="0"/>
              </a:spcBef>
              <a:buClr>
                <a:schemeClr val="tx1"/>
              </a:buClr>
              <a:buFont typeface="Arial" panose="020B0604020202020204" pitchFamily="34" charset="0"/>
              <a:buChar char="•"/>
            </a:pPr>
            <a:r>
              <a:rPr lang="zh-TW" altLang="en-US" spc="-50" dirty="0">
                <a:latin typeface="標楷體" panose="03000509000000000000" pitchFamily="65" charset="-120"/>
                <a:ea typeface="標楷體" panose="03000509000000000000" pitchFamily="65" charset="-120"/>
                <a:cs typeface="+mj-cs"/>
              </a:rPr>
              <a:t>讓一爪</a:t>
            </a:r>
            <a:r>
              <a:rPr lang="en-US" altLang="zh-TW" spc="-50" dirty="0">
                <a:latin typeface="標楷體" panose="03000509000000000000" pitchFamily="65" charset="-120"/>
                <a:ea typeface="標楷體" panose="03000509000000000000" pitchFamily="65" charset="-120"/>
                <a:cs typeface="+mj-cs"/>
              </a:rPr>
              <a:t>(</a:t>
            </a:r>
            <a:r>
              <a:rPr lang="zh-TW" altLang="en-US" spc="-50" dirty="0">
                <a:latin typeface="標楷體" panose="03000509000000000000" pitchFamily="65" charset="-120"/>
                <a:ea typeface="標楷體" panose="03000509000000000000" pitchFamily="65" charset="-120"/>
                <a:cs typeface="+mj-cs"/>
              </a:rPr>
              <a:t>或兩爪</a:t>
            </a:r>
            <a:r>
              <a:rPr lang="en-US" altLang="zh-TW" spc="-50" dirty="0">
                <a:latin typeface="標楷體" panose="03000509000000000000" pitchFamily="65" charset="-120"/>
                <a:ea typeface="標楷體" panose="03000509000000000000" pitchFamily="65" charset="-120"/>
                <a:cs typeface="+mj-cs"/>
              </a:rPr>
              <a:t>)</a:t>
            </a:r>
            <a:r>
              <a:rPr lang="zh-TW" altLang="en-US" spc="-50" dirty="0">
                <a:latin typeface="標楷體" panose="03000509000000000000" pitchFamily="65" charset="-120"/>
                <a:ea typeface="標楷體" panose="03000509000000000000" pitchFamily="65" charset="-120"/>
                <a:cs typeface="+mj-cs"/>
              </a:rPr>
              <a:t>在檔板外面，用另外兩爪</a:t>
            </a:r>
            <a:r>
              <a:rPr lang="en-US" altLang="zh-TW" spc="-50" dirty="0">
                <a:latin typeface="標楷體" panose="03000509000000000000" pitchFamily="65" charset="-120"/>
                <a:ea typeface="標楷體" panose="03000509000000000000" pitchFamily="65" charset="-120"/>
                <a:cs typeface="+mj-cs"/>
              </a:rPr>
              <a:t>(</a:t>
            </a:r>
            <a:r>
              <a:rPr lang="zh-TW" altLang="en-US" spc="-50" dirty="0">
                <a:latin typeface="標楷體" panose="03000509000000000000" pitchFamily="65" charset="-120"/>
                <a:ea typeface="標楷體" panose="03000509000000000000" pitchFamily="65" charset="-120"/>
                <a:cs typeface="+mj-cs"/>
              </a:rPr>
              <a:t>或一爪</a:t>
            </a:r>
            <a:r>
              <a:rPr lang="en-US" altLang="zh-TW" spc="-50" dirty="0">
                <a:latin typeface="標楷體" panose="03000509000000000000" pitchFamily="65" charset="-120"/>
                <a:ea typeface="標楷體" panose="03000509000000000000" pitchFamily="65" charset="-120"/>
                <a:cs typeface="+mj-cs"/>
              </a:rPr>
              <a:t>)</a:t>
            </a:r>
            <a:r>
              <a:rPr lang="zh-TW" altLang="en-US" spc="-50" dirty="0">
                <a:latin typeface="標楷體" panose="03000509000000000000" pitchFamily="65" charset="-120"/>
                <a:ea typeface="標楷體" panose="03000509000000000000" pitchFamily="65" charset="-120"/>
                <a:cs typeface="+mj-cs"/>
              </a:rPr>
              <a:t>夾住商品。利用收爪時沿著檔板上伸，最後滑出來，適用在靠近檔板而且商品輕的時候。</a:t>
            </a:r>
          </a:p>
          <a:p>
            <a:pPr>
              <a:lnSpc>
                <a:spcPct val="85000"/>
              </a:lnSpc>
              <a:spcBef>
                <a:spcPct val="0"/>
              </a:spcBef>
              <a:buClr>
                <a:schemeClr val="tx1"/>
              </a:buClr>
              <a:buFont typeface="Arial" panose="020B0604020202020204" pitchFamily="34" charset="0"/>
              <a:buChar char="•"/>
            </a:pPr>
            <a:r>
              <a:rPr lang="zh-TW" altLang="en-US" sz="3200" spc="-50" dirty="0">
                <a:latin typeface="標楷體" panose="03000509000000000000" pitchFamily="65" charset="-120"/>
                <a:ea typeface="標楷體" panose="03000509000000000000" pitchFamily="65" charset="-120"/>
                <a:cs typeface="+mj-cs"/>
              </a:rPr>
              <a:t>卡爪</a:t>
            </a:r>
            <a:endParaRPr lang="en-US" altLang="zh-TW" sz="3200" spc="-50" dirty="0">
              <a:latin typeface="標楷體" panose="03000509000000000000" pitchFamily="65" charset="-120"/>
              <a:ea typeface="標楷體" panose="03000509000000000000" pitchFamily="65" charset="-120"/>
              <a:cs typeface="+mj-cs"/>
            </a:endParaRPr>
          </a:p>
          <a:p>
            <a:pPr lvl="1">
              <a:lnSpc>
                <a:spcPct val="85000"/>
              </a:lnSpc>
              <a:spcBef>
                <a:spcPct val="0"/>
              </a:spcBef>
              <a:buClr>
                <a:schemeClr val="tx1"/>
              </a:buClr>
              <a:buFont typeface="Arial" panose="020B0604020202020204" pitchFamily="34" charset="0"/>
              <a:buChar char="•"/>
            </a:pPr>
            <a:r>
              <a:rPr lang="zh-TW" altLang="en-US" spc="-50" dirty="0">
                <a:latin typeface="標楷體" panose="03000509000000000000" pitchFamily="65" charset="-120"/>
                <a:ea typeface="標楷體" panose="03000509000000000000" pitchFamily="65" charset="-120"/>
                <a:cs typeface="+mj-cs"/>
              </a:rPr>
              <a:t>這個需要應用到轉爪，如果爪子剛好轉爪卡到商品，商品剛好因為體積大而卡在爪子上直接被帶到洞口。</a:t>
            </a:r>
            <a:endParaRPr lang="en-US" altLang="zh-TW"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r>
              <a:rPr lang="zh-TW" altLang="en-US" sz="3200" spc="-50" dirty="0">
                <a:latin typeface="標楷體" panose="03000509000000000000" pitchFamily="65" charset="-120"/>
                <a:ea typeface="標楷體" panose="03000509000000000000" pitchFamily="65" charset="-120"/>
                <a:cs typeface="+mj-cs"/>
              </a:rPr>
              <a:t>轉爪</a:t>
            </a:r>
            <a:endParaRPr lang="en-US" altLang="zh-TW" sz="3200" spc="-50" dirty="0">
              <a:latin typeface="標楷體" panose="03000509000000000000" pitchFamily="65" charset="-120"/>
              <a:ea typeface="標楷體" panose="03000509000000000000" pitchFamily="65" charset="-120"/>
              <a:cs typeface="+mj-cs"/>
            </a:endParaRPr>
          </a:p>
          <a:p>
            <a:pPr lvl="1">
              <a:lnSpc>
                <a:spcPct val="85000"/>
              </a:lnSpc>
              <a:spcBef>
                <a:spcPct val="0"/>
              </a:spcBef>
              <a:buClr>
                <a:schemeClr val="tx1"/>
              </a:buClr>
              <a:buFont typeface="Arial" panose="020B0604020202020204" pitchFamily="34" charset="0"/>
              <a:buChar char="•"/>
            </a:pPr>
            <a:r>
              <a:rPr lang="zh-TW" altLang="en-US" sz="1600" spc="-50" dirty="0">
                <a:latin typeface="標楷體" panose="03000509000000000000" pitchFamily="65" charset="-120"/>
                <a:ea typeface="標楷體" panose="03000509000000000000" pitchFamily="65" charset="-120"/>
                <a:cs typeface="+mj-cs"/>
              </a:rPr>
              <a:t>搖晃搖桿旋轉爪子可以調整爪位，轉爪用途主要是為了讓爪子夾到物品可以卡的點。</a:t>
            </a:r>
            <a:endParaRPr lang="en-US" altLang="zh-TW" sz="1600" spc="-50" dirty="0">
              <a:latin typeface="標楷體" panose="03000509000000000000" pitchFamily="65" charset="-120"/>
              <a:ea typeface="標楷體" panose="03000509000000000000" pitchFamily="65" charset="-120"/>
              <a:cs typeface="+mj-cs"/>
            </a:endParaRPr>
          </a:p>
          <a:p>
            <a:pPr lvl="1">
              <a:lnSpc>
                <a:spcPct val="85000"/>
              </a:lnSpc>
              <a:spcBef>
                <a:spcPct val="0"/>
              </a:spcBef>
              <a:buClr>
                <a:schemeClr val="tx1"/>
              </a:buClr>
              <a:buFont typeface="Arial" panose="020B0604020202020204" pitchFamily="34" charset="0"/>
              <a:buChar char="•"/>
            </a:pPr>
            <a:endParaRPr lang="en-US" altLang="zh-TW" sz="1600"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endParaRPr lang="en-US" altLang="zh-TW" sz="3200"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endParaRPr lang="en-US" altLang="zh-TW" sz="3200" spc="-50" dirty="0">
              <a:latin typeface="標楷體" panose="03000509000000000000" pitchFamily="65" charset="-120"/>
              <a:ea typeface="標楷體" panose="03000509000000000000" pitchFamily="65" charset="-120"/>
              <a:cs typeface="+mj-cs"/>
            </a:endParaRPr>
          </a:p>
          <a:p>
            <a:pPr marL="0" indent="0">
              <a:lnSpc>
                <a:spcPct val="85000"/>
              </a:lnSpc>
              <a:spcBef>
                <a:spcPct val="0"/>
              </a:spcBef>
              <a:buClr>
                <a:schemeClr val="tx1"/>
              </a:buClr>
              <a:buNone/>
            </a:pPr>
            <a:endParaRPr lang="en-US" altLang="zh-TW" sz="3200"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endParaRPr lang="en-US" altLang="zh-TW" sz="4000" spc="-50" dirty="0">
              <a:latin typeface="標楷體" panose="03000509000000000000" pitchFamily="65" charset="-120"/>
              <a:ea typeface="標楷體" panose="03000509000000000000" pitchFamily="65" charset="-120"/>
              <a:cs typeface="+mj-cs"/>
            </a:endParaRPr>
          </a:p>
        </p:txBody>
      </p:sp>
      <p:sp>
        <p:nvSpPr>
          <p:cNvPr id="11" name="文字方塊 10">
            <a:extLst>
              <a:ext uri="{FF2B5EF4-FFF2-40B4-BE49-F238E27FC236}">
                <a16:creationId xmlns:a16="http://schemas.microsoft.com/office/drawing/2014/main" id="{AA282F82-5437-EFAE-63AC-F1027F435306}"/>
              </a:ext>
            </a:extLst>
          </p:cNvPr>
          <p:cNvSpPr txBox="1"/>
          <p:nvPr/>
        </p:nvSpPr>
        <p:spPr>
          <a:xfrm>
            <a:off x="6976966" y="5889005"/>
            <a:ext cx="6097554" cy="369332"/>
          </a:xfrm>
          <a:prstGeom prst="rect">
            <a:avLst/>
          </a:prstGeom>
          <a:noFill/>
        </p:spPr>
        <p:txBody>
          <a:bodyPr wrap="square">
            <a:spAutoFit/>
          </a:bodyPr>
          <a:lstStyle/>
          <a:p>
            <a:r>
              <a:rPr lang="zh-TW" altLang="en-US" dirty="0">
                <a:hlinkClick r:id="rId2"/>
              </a:rPr>
              <a:t>https://www.youtube.com/watch?v=nlbCdQZ78-w</a:t>
            </a:r>
            <a:endParaRPr lang="zh-TW" altLang="en-US" dirty="0"/>
          </a:p>
        </p:txBody>
      </p:sp>
    </p:spTree>
    <p:extLst>
      <p:ext uri="{BB962C8B-B14F-4D97-AF65-F5344CB8AC3E}">
        <p14:creationId xmlns:p14="http://schemas.microsoft.com/office/powerpoint/2010/main" val="1591435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96D132-E5B0-79AB-DF32-ED1C87004275}"/>
              </a:ext>
            </a:extLst>
          </p:cNvPr>
          <p:cNvSpPr>
            <a:spLocks noGrp="1"/>
          </p:cNvSpPr>
          <p:nvPr>
            <p:ph type="title"/>
          </p:nvPr>
        </p:nvSpPr>
        <p:spPr>
          <a:xfrm>
            <a:off x="1097280" y="-211710"/>
            <a:ext cx="10058400" cy="1450757"/>
          </a:xfrm>
        </p:spPr>
        <p:txBody>
          <a:bodyPr/>
          <a:lstStyle/>
          <a:p>
            <a:r>
              <a:rPr lang="zh-TW" altLang="en-US" dirty="0">
                <a:latin typeface="標楷體" panose="03000509000000000000" pitchFamily="65" charset="-120"/>
                <a:ea typeface="標楷體" panose="03000509000000000000" pitchFamily="65" charset="-120"/>
              </a:rPr>
              <a:t>有那些技巧</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4" name="內容版面配置區 2">
            <a:extLst>
              <a:ext uri="{FF2B5EF4-FFF2-40B4-BE49-F238E27FC236}">
                <a16:creationId xmlns:a16="http://schemas.microsoft.com/office/drawing/2014/main" id="{1A599291-412C-60A4-23F5-3CA4740D0234}"/>
              </a:ext>
            </a:extLst>
          </p:cNvPr>
          <p:cNvSpPr txBox="1">
            <a:spLocks/>
          </p:cNvSpPr>
          <p:nvPr/>
        </p:nvSpPr>
        <p:spPr>
          <a:xfrm>
            <a:off x="1097280" y="1388357"/>
            <a:ext cx="10515600" cy="435133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85000"/>
              </a:lnSpc>
              <a:spcBef>
                <a:spcPct val="0"/>
              </a:spcBef>
              <a:buClr>
                <a:schemeClr val="tx1"/>
              </a:buClr>
              <a:buFont typeface="Arial" panose="020B0604020202020204" pitchFamily="34" charset="0"/>
              <a:buChar char="•"/>
            </a:pPr>
            <a:r>
              <a:rPr lang="zh-TW" altLang="en-US" sz="3200" spc="-50" dirty="0">
                <a:latin typeface="標楷體" panose="03000509000000000000" pitchFamily="65" charset="-120"/>
                <a:ea typeface="標楷體" panose="03000509000000000000" pitchFamily="65" charset="-120"/>
                <a:cs typeface="+mj-cs"/>
              </a:rPr>
              <a:t>倒爪</a:t>
            </a:r>
            <a:endParaRPr lang="en-US" altLang="zh-TW" sz="3200" spc="-50" dirty="0">
              <a:latin typeface="標楷體" panose="03000509000000000000" pitchFamily="65" charset="-120"/>
              <a:ea typeface="標楷體" panose="03000509000000000000" pitchFamily="65" charset="-120"/>
              <a:cs typeface="+mj-cs"/>
            </a:endParaRPr>
          </a:p>
          <a:p>
            <a:pPr lvl="1">
              <a:lnSpc>
                <a:spcPct val="85000"/>
              </a:lnSpc>
              <a:spcBef>
                <a:spcPct val="0"/>
              </a:spcBef>
              <a:buClr>
                <a:schemeClr val="tx1"/>
              </a:buClr>
              <a:buFont typeface="Arial" panose="020B0604020202020204" pitchFamily="34" charset="0"/>
              <a:buChar char="•"/>
            </a:pPr>
            <a:r>
              <a:rPr lang="zh-TW" altLang="en-US" spc="-50" dirty="0">
                <a:latin typeface="標楷體" panose="03000509000000000000" pitchFamily="65" charset="-120"/>
                <a:ea typeface="標楷體" panose="03000509000000000000" pitchFamily="65" charset="-120"/>
                <a:cs typeface="+mj-cs"/>
              </a:rPr>
              <a:t>一爪頂著物品上方，另外兩爪傾斜</a:t>
            </a:r>
            <a:r>
              <a:rPr lang="en-US" altLang="zh-TW" spc="-50" dirty="0">
                <a:latin typeface="標楷體" panose="03000509000000000000" pitchFamily="65" charset="-120"/>
                <a:ea typeface="標楷體" panose="03000509000000000000" pitchFamily="65" charset="-120"/>
                <a:cs typeface="+mj-cs"/>
              </a:rPr>
              <a:t>90</a:t>
            </a:r>
            <a:r>
              <a:rPr lang="zh-TW" altLang="en-US" spc="-50" dirty="0">
                <a:latin typeface="標楷體" panose="03000509000000000000" pitchFamily="65" charset="-120"/>
                <a:ea typeface="標楷體" panose="03000509000000000000" pitchFamily="65" charset="-120"/>
                <a:cs typeface="+mj-cs"/>
              </a:rPr>
              <a:t>度伸進部品下方，收爪時可以把物品整個包住。</a:t>
            </a:r>
            <a:endParaRPr lang="en-US" altLang="zh-TW"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r>
              <a:rPr lang="zh-TW" altLang="en-US" sz="3200" spc="-50" dirty="0">
                <a:latin typeface="標楷體" panose="03000509000000000000" pitchFamily="65" charset="-120"/>
                <a:ea typeface="標楷體" panose="03000509000000000000" pitchFamily="65" charset="-120"/>
                <a:cs typeface="+mj-cs"/>
              </a:rPr>
              <a:t>檔</a:t>
            </a:r>
            <a:endParaRPr lang="en-US" altLang="zh-TW" sz="3200" spc="-50" dirty="0">
              <a:latin typeface="標楷體" panose="03000509000000000000" pitchFamily="65" charset="-120"/>
              <a:ea typeface="標楷體" panose="03000509000000000000" pitchFamily="65" charset="-120"/>
              <a:cs typeface="+mj-cs"/>
            </a:endParaRPr>
          </a:p>
          <a:p>
            <a:pPr lvl="1">
              <a:lnSpc>
                <a:spcPct val="85000"/>
              </a:lnSpc>
              <a:spcBef>
                <a:spcPct val="0"/>
              </a:spcBef>
              <a:buClr>
                <a:schemeClr val="tx1"/>
              </a:buClr>
              <a:buFont typeface="Arial" panose="020B0604020202020204" pitchFamily="34" charset="0"/>
              <a:buChar char="•"/>
            </a:pPr>
            <a:r>
              <a:rPr lang="zh-TW" altLang="en-US" spc="-50" dirty="0">
                <a:latin typeface="標楷體" panose="03000509000000000000" pitchFamily="65" charset="-120"/>
                <a:ea typeface="標楷體" panose="03000509000000000000" pitchFamily="65" charset="-120"/>
                <a:cs typeface="+mj-cs"/>
              </a:rPr>
              <a:t>利用其他商品檔你的目標商品製造一個類似監牢的空間 ，這個時候在夾目標商品比較不容易丟太遠，適用於槍位處。</a:t>
            </a:r>
            <a:endParaRPr lang="en-US" altLang="zh-TW"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r>
              <a:rPr lang="zh-TW" altLang="en-US" sz="3200" spc="-50" dirty="0">
                <a:latin typeface="標楷體" panose="03000509000000000000" pitchFamily="65" charset="-120"/>
                <a:ea typeface="標楷體" panose="03000509000000000000" pitchFamily="65" charset="-120"/>
                <a:cs typeface="+mj-cs"/>
              </a:rPr>
              <a:t>做一保一</a:t>
            </a:r>
            <a:endParaRPr lang="en-US" altLang="zh-TW" sz="3200" spc="-50" dirty="0">
              <a:latin typeface="標楷體" panose="03000509000000000000" pitchFamily="65" charset="-120"/>
              <a:ea typeface="標楷體" panose="03000509000000000000" pitchFamily="65" charset="-120"/>
              <a:cs typeface="+mj-cs"/>
            </a:endParaRPr>
          </a:p>
          <a:p>
            <a:pPr lvl="1">
              <a:lnSpc>
                <a:spcPct val="85000"/>
              </a:lnSpc>
              <a:spcBef>
                <a:spcPct val="0"/>
              </a:spcBef>
              <a:buClr>
                <a:schemeClr val="tx1"/>
              </a:buClr>
              <a:buFont typeface="Arial" panose="020B0604020202020204" pitchFamily="34" charset="0"/>
              <a:buChar char="•"/>
            </a:pPr>
            <a:r>
              <a:rPr lang="zh-TW" altLang="en-US" spc="-50" dirty="0">
                <a:latin typeface="標楷體" panose="03000509000000000000" pitchFamily="65" charset="-120"/>
                <a:ea typeface="標楷體" panose="03000509000000000000" pitchFamily="65" charset="-120"/>
                <a:cs typeface="+mj-cs"/>
              </a:rPr>
              <a:t>當累保金額快到保夾，這時候可以考慮保一做一！可以把商品拉到槍口做球，累保時夾後面其他商品撞槍位商品或是第二件商品少少出。</a:t>
            </a:r>
            <a:endParaRPr lang="en-US" altLang="zh-TW"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r>
              <a:rPr lang="zh-TW" altLang="en-US" sz="3200" spc="-50" dirty="0">
                <a:latin typeface="標楷體" panose="03000509000000000000" pitchFamily="65" charset="-120"/>
                <a:ea typeface="標楷體" panose="03000509000000000000" pitchFamily="65" charset="-120"/>
                <a:cs typeface="+mj-cs"/>
              </a:rPr>
              <a:t>拍數</a:t>
            </a:r>
          </a:p>
          <a:p>
            <a:pPr>
              <a:lnSpc>
                <a:spcPct val="85000"/>
              </a:lnSpc>
              <a:spcBef>
                <a:spcPct val="0"/>
              </a:spcBef>
              <a:buClr>
                <a:schemeClr val="tx1"/>
              </a:buClr>
              <a:buFont typeface="Arial" panose="020B0604020202020204" pitchFamily="34" charset="0"/>
              <a:buChar char="•"/>
            </a:pPr>
            <a:endParaRPr lang="en-US" altLang="zh-TW" sz="3200"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endParaRPr lang="en-US" altLang="zh-TW" sz="3200" spc="-50" dirty="0">
              <a:latin typeface="標楷體" panose="03000509000000000000" pitchFamily="65" charset="-120"/>
              <a:ea typeface="標楷體" panose="03000509000000000000" pitchFamily="65" charset="-120"/>
              <a:cs typeface="+mj-cs"/>
            </a:endParaRPr>
          </a:p>
          <a:p>
            <a:pPr marL="0" indent="0">
              <a:lnSpc>
                <a:spcPct val="85000"/>
              </a:lnSpc>
              <a:spcBef>
                <a:spcPct val="0"/>
              </a:spcBef>
              <a:buClr>
                <a:schemeClr val="tx1"/>
              </a:buClr>
              <a:buNone/>
            </a:pPr>
            <a:endParaRPr lang="en-US" altLang="zh-TW" sz="3200"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endParaRPr lang="en-US" altLang="zh-TW" sz="4000" spc="-50" dirty="0">
              <a:latin typeface="標楷體" panose="03000509000000000000" pitchFamily="65" charset="-120"/>
              <a:ea typeface="標楷體" panose="03000509000000000000" pitchFamily="65" charset="-120"/>
              <a:cs typeface="+mj-cs"/>
            </a:endParaRPr>
          </a:p>
        </p:txBody>
      </p:sp>
      <p:sp>
        <p:nvSpPr>
          <p:cNvPr id="15" name="文字方塊 14">
            <a:extLst>
              <a:ext uri="{FF2B5EF4-FFF2-40B4-BE49-F238E27FC236}">
                <a16:creationId xmlns:a16="http://schemas.microsoft.com/office/drawing/2014/main" id="{CCECA9FB-A19C-4227-844C-B08C825A7EC6}"/>
              </a:ext>
            </a:extLst>
          </p:cNvPr>
          <p:cNvSpPr txBox="1"/>
          <p:nvPr/>
        </p:nvSpPr>
        <p:spPr>
          <a:xfrm>
            <a:off x="1677178" y="4546313"/>
            <a:ext cx="6097554" cy="369332"/>
          </a:xfrm>
          <a:prstGeom prst="rect">
            <a:avLst/>
          </a:prstGeom>
          <a:noFill/>
        </p:spPr>
        <p:txBody>
          <a:bodyPr wrap="square">
            <a:spAutoFit/>
          </a:bodyPr>
          <a:lstStyle/>
          <a:p>
            <a:r>
              <a:rPr lang="en-US" altLang="zh-TW" dirty="0">
                <a:hlinkClick r:id="rId2"/>
              </a:rPr>
              <a:t>https://www.youtube.com/watch?v=jbi36Y6NdfI</a:t>
            </a:r>
            <a:endParaRPr lang="zh-TW" altLang="en-US" dirty="0"/>
          </a:p>
        </p:txBody>
      </p:sp>
    </p:spTree>
    <p:extLst>
      <p:ext uri="{BB962C8B-B14F-4D97-AF65-F5344CB8AC3E}">
        <p14:creationId xmlns:p14="http://schemas.microsoft.com/office/powerpoint/2010/main" val="1173947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96D132-E5B0-79AB-DF32-ED1C87004275}"/>
              </a:ext>
            </a:extLst>
          </p:cNvPr>
          <p:cNvSpPr>
            <a:spLocks noGrp="1"/>
          </p:cNvSpPr>
          <p:nvPr>
            <p:ph type="title"/>
          </p:nvPr>
        </p:nvSpPr>
        <p:spPr>
          <a:xfrm>
            <a:off x="1097280" y="-211710"/>
            <a:ext cx="10058400" cy="1450757"/>
          </a:xfrm>
        </p:spPr>
        <p:txBody>
          <a:bodyPr/>
          <a:lstStyle/>
          <a:p>
            <a:r>
              <a:rPr lang="zh-TW" altLang="en-US" dirty="0">
                <a:latin typeface="標楷體" panose="03000509000000000000" pitchFamily="65" charset="-120"/>
                <a:ea typeface="標楷體" panose="03000509000000000000" pitchFamily="65" charset="-120"/>
              </a:rPr>
              <a:t>最後</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4" name="內容版面配置區 2">
            <a:extLst>
              <a:ext uri="{FF2B5EF4-FFF2-40B4-BE49-F238E27FC236}">
                <a16:creationId xmlns:a16="http://schemas.microsoft.com/office/drawing/2014/main" id="{1A599291-412C-60A4-23F5-3CA4740D0234}"/>
              </a:ext>
            </a:extLst>
          </p:cNvPr>
          <p:cNvSpPr txBox="1">
            <a:spLocks/>
          </p:cNvSpPr>
          <p:nvPr/>
        </p:nvSpPr>
        <p:spPr>
          <a:xfrm>
            <a:off x="1097280" y="1388357"/>
            <a:ext cx="10515600" cy="435133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85000"/>
              </a:lnSpc>
              <a:spcBef>
                <a:spcPct val="0"/>
              </a:spcBef>
              <a:buClr>
                <a:schemeClr val="tx1"/>
              </a:buClr>
              <a:buFont typeface="Arial" panose="020B0604020202020204" pitchFamily="34" charset="0"/>
              <a:buChar char="•"/>
            </a:pPr>
            <a:r>
              <a:rPr lang="zh-TW" altLang="en-US" sz="3200" spc="-50" dirty="0">
                <a:latin typeface="標楷體" panose="03000509000000000000" pitchFamily="65" charset="-120"/>
                <a:ea typeface="標楷體" panose="03000509000000000000" pitchFamily="65" charset="-120"/>
                <a:cs typeface="+mj-cs"/>
              </a:rPr>
              <a:t>還是不會夾怎麼辦</a:t>
            </a:r>
            <a:r>
              <a:rPr lang="en-US" altLang="zh-TW" sz="3200" spc="-50" dirty="0">
                <a:latin typeface="標楷體" panose="03000509000000000000" pitchFamily="65" charset="-120"/>
                <a:ea typeface="標楷體" panose="03000509000000000000" pitchFamily="65" charset="-120"/>
                <a:cs typeface="+mj-cs"/>
              </a:rPr>
              <a:t>~</a:t>
            </a:r>
          </a:p>
          <a:p>
            <a:pPr>
              <a:lnSpc>
                <a:spcPct val="85000"/>
              </a:lnSpc>
              <a:spcBef>
                <a:spcPct val="0"/>
              </a:spcBef>
              <a:buClr>
                <a:schemeClr val="tx1"/>
              </a:buClr>
              <a:buFont typeface="Arial" panose="020B0604020202020204" pitchFamily="34" charset="0"/>
              <a:buChar char="•"/>
            </a:pPr>
            <a:endParaRPr lang="en-US" altLang="zh-TW" sz="3200"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endParaRPr lang="en-US" altLang="zh-TW" sz="3200" spc="-50" dirty="0">
              <a:latin typeface="標楷體" panose="03000509000000000000" pitchFamily="65" charset="-120"/>
              <a:ea typeface="標楷體" panose="03000509000000000000" pitchFamily="65" charset="-120"/>
              <a:cs typeface="+mj-cs"/>
            </a:endParaRPr>
          </a:p>
          <a:p>
            <a:pPr marL="0" indent="0">
              <a:lnSpc>
                <a:spcPct val="85000"/>
              </a:lnSpc>
              <a:spcBef>
                <a:spcPct val="0"/>
              </a:spcBef>
              <a:buClr>
                <a:schemeClr val="tx1"/>
              </a:buClr>
              <a:buNone/>
            </a:pPr>
            <a:endParaRPr lang="en-US" altLang="zh-TW" sz="3200"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endParaRPr lang="en-US" altLang="zh-TW" sz="4000" spc="-50" dirty="0">
              <a:latin typeface="標楷體" panose="03000509000000000000" pitchFamily="65" charset="-120"/>
              <a:ea typeface="標楷體" panose="03000509000000000000" pitchFamily="65" charset="-120"/>
              <a:cs typeface="+mj-cs"/>
            </a:endParaRPr>
          </a:p>
        </p:txBody>
      </p:sp>
    </p:spTree>
    <p:extLst>
      <p:ext uri="{BB962C8B-B14F-4D97-AF65-F5344CB8AC3E}">
        <p14:creationId xmlns:p14="http://schemas.microsoft.com/office/powerpoint/2010/main" val="4013321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96D132-E5B0-79AB-DF32-ED1C87004275}"/>
              </a:ext>
            </a:extLst>
          </p:cNvPr>
          <p:cNvSpPr>
            <a:spLocks noGrp="1"/>
          </p:cNvSpPr>
          <p:nvPr>
            <p:ph type="title"/>
          </p:nvPr>
        </p:nvSpPr>
        <p:spPr>
          <a:xfrm>
            <a:off x="1097280" y="-211710"/>
            <a:ext cx="10058400" cy="1450757"/>
          </a:xfrm>
        </p:spPr>
        <p:txBody>
          <a:bodyPr/>
          <a:lstStyle/>
          <a:p>
            <a:r>
              <a:rPr lang="zh-TW" altLang="en-US" dirty="0">
                <a:latin typeface="標楷體" panose="03000509000000000000" pitchFamily="65" charset="-120"/>
                <a:ea typeface="標楷體" panose="03000509000000000000" pitchFamily="65" charset="-120"/>
              </a:rPr>
              <a:t>最後</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4" name="內容版面配置區 2">
            <a:extLst>
              <a:ext uri="{FF2B5EF4-FFF2-40B4-BE49-F238E27FC236}">
                <a16:creationId xmlns:a16="http://schemas.microsoft.com/office/drawing/2014/main" id="{1A599291-412C-60A4-23F5-3CA4740D0234}"/>
              </a:ext>
            </a:extLst>
          </p:cNvPr>
          <p:cNvSpPr txBox="1">
            <a:spLocks/>
          </p:cNvSpPr>
          <p:nvPr/>
        </p:nvSpPr>
        <p:spPr>
          <a:xfrm>
            <a:off x="1097280" y="1388357"/>
            <a:ext cx="10515600" cy="435133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85000"/>
              </a:lnSpc>
              <a:spcBef>
                <a:spcPct val="0"/>
              </a:spcBef>
              <a:buClr>
                <a:schemeClr val="tx1"/>
              </a:buClr>
              <a:buFont typeface="Arial" panose="020B0604020202020204" pitchFamily="34" charset="0"/>
              <a:buChar char="•"/>
            </a:pPr>
            <a:r>
              <a:rPr lang="zh-TW" altLang="en-US" sz="3200" spc="-50" dirty="0">
                <a:latin typeface="標楷體" panose="03000509000000000000" pitchFamily="65" charset="-120"/>
                <a:ea typeface="標楷體" panose="03000509000000000000" pitchFamily="65" charset="-120"/>
                <a:cs typeface="+mj-cs"/>
              </a:rPr>
              <a:t>稍微巡一下機台</a:t>
            </a:r>
            <a:r>
              <a:rPr lang="en-US" altLang="zh-TW" sz="3200" spc="-50" dirty="0">
                <a:latin typeface="標楷體" panose="03000509000000000000" pitchFamily="65" charset="-120"/>
                <a:ea typeface="標楷體" panose="03000509000000000000" pitchFamily="65" charset="-120"/>
                <a:cs typeface="+mj-cs"/>
              </a:rPr>
              <a:t>~</a:t>
            </a:r>
            <a:r>
              <a:rPr lang="zh-TW" altLang="en-US" sz="3200" spc="-50" dirty="0">
                <a:latin typeface="標楷體" panose="03000509000000000000" pitchFamily="65" charset="-120"/>
                <a:ea typeface="標楷體" panose="03000509000000000000" pitchFamily="65" charset="-120"/>
                <a:cs typeface="+mj-cs"/>
              </a:rPr>
              <a:t>有機會撿到寶</a:t>
            </a:r>
            <a:r>
              <a:rPr lang="en-US" altLang="zh-TW" sz="3200" spc="-50" dirty="0">
                <a:latin typeface="標楷體" panose="03000509000000000000" pitchFamily="65" charset="-120"/>
                <a:ea typeface="標楷體" panose="03000509000000000000" pitchFamily="65" charset="-120"/>
                <a:cs typeface="+mj-cs"/>
              </a:rPr>
              <a:t>~</a:t>
            </a:r>
          </a:p>
          <a:p>
            <a:pPr>
              <a:lnSpc>
                <a:spcPct val="85000"/>
              </a:lnSpc>
              <a:spcBef>
                <a:spcPct val="0"/>
              </a:spcBef>
              <a:buClr>
                <a:schemeClr val="tx1"/>
              </a:buClr>
              <a:buFont typeface="Arial" panose="020B0604020202020204" pitchFamily="34" charset="0"/>
              <a:buChar char="•"/>
            </a:pPr>
            <a:endParaRPr lang="en-US" altLang="zh-TW" sz="3200"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endParaRPr lang="en-US" altLang="zh-TW" sz="3200"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endParaRPr lang="en-US" altLang="zh-TW" sz="3200" spc="-50" dirty="0">
              <a:latin typeface="標楷體" panose="03000509000000000000" pitchFamily="65" charset="-120"/>
              <a:ea typeface="標楷體" panose="03000509000000000000" pitchFamily="65" charset="-120"/>
              <a:cs typeface="+mj-cs"/>
            </a:endParaRPr>
          </a:p>
          <a:p>
            <a:pPr marL="0" indent="0">
              <a:lnSpc>
                <a:spcPct val="85000"/>
              </a:lnSpc>
              <a:spcBef>
                <a:spcPct val="0"/>
              </a:spcBef>
              <a:buClr>
                <a:schemeClr val="tx1"/>
              </a:buClr>
              <a:buNone/>
            </a:pPr>
            <a:endParaRPr lang="en-US" altLang="zh-TW" sz="3200"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endParaRPr lang="en-US" altLang="zh-TW" sz="4000" spc="-50" dirty="0">
              <a:latin typeface="標楷體" panose="03000509000000000000" pitchFamily="65" charset="-120"/>
              <a:ea typeface="標楷體" panose="03000509000000000000" pitchFamily="65" charset="-120"/>
              <a:cs typeface="+mj-cs"/>
            </a:endParaRPr>
          </a:p>
        </p:txBody>
      </p:sp>
      <p:pic>
        <p:nvPicPr>
          <p:cNvPr id="5" name="圖片 4">
            <a:extLst>
              <a:ext uri="{FF2B5EF4-FFF2-40B4-BE49-F238E27FC236}">
                <a16:creationId xmlns:a16="http://schemas.microsoft.com/office/drawing/2014/main" id="{80D3D644-9D78-411D-AF9A-89F9E8E15E9E}"/>
              </a:ext>
            </a:extLst>
          </p:cNvPr>
          <p:cNvPicPr>
            <a:picLocks noChangeAspect="1"/>
          </p:cNvPicPr>
          <p:nvPr/>
        </p:nvPicPr>
        <p:blipFill>
          <a:blip r:embed="rId2"/>
          <a:stretch>
            <a:fillRect/>
          </a:stretch>
        </p:blipFill>
        <p:spPr>
          <a:xfrm>
            <a:off x="4467854" y="2687752"/>
            <a:ext cx="2946816" cy="2368367"/>
          </a:xfrm>
          <a:prstGeom prst="rect">
            <a:avLst/>
          </a:prstGeom>
        </p:spPr>
      </p:pic>
    </p:spTree>
    <p:extLst>
      <p:ext uri="{BB962C8B-B14F-4D97-AF65-F5344CB8AC3E}">
        <p14:creationId xmlns:p14="http://schemas.microsoft.com/office/powerpoint/2010/main" val="3308391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96D132-E5B0-79AB-DF32-ED1C87004275}"/>
              </a:ext>
            </a:extLst>
          </p:cNvPr>
          <p:cNvSpPr>
            <a:spLocks noGrp="1"/>
          </p:cNvSpPr>
          <p:nvPr>
            <p:ph type="title"/>
          </p:nvPr>
        </p:nvSpPr>
        <p:spPr>
          <a:xfrm>
            <a:off x="4892664" y="2952570"/>
            <a:ext cx="2406671" cy="952860"/>
          </a:xfrm>
        </p:spPr>
        <p:txBody>
          <a:bodyPr>
            <a:normAutofit/>
          </a:bodyPr>
          <a:lstStyle/>
          <a:p>
            <a:r>
              <a:rPr lang="en-US" altLang="zh-TW" sz="6000" b="0" i="1" dirty="0">
                <a:solidFill>
                  <a:schemeClr val="accent1"/>
                </a:solidFill>
                <a:effectLst/>
                <a:latin typeface="Times New Roman" panose="02020603050405020304" pitchFamily="18" charset="0"/>
                <a:ea typeface="Yu Mincho" panose="02020400000000000000" pitchFamily="18" charset="-128"/>
                <a:cs typeface="Times New Roman" panose="02020603050405020304" pitchFamily="18" charset="0"/>
              </a:rPr>
              <a:t>Thanks</a:t>
            </a:r>
            <a:endParaRPr lang="zh-TW" altLang="en-US" sz="16600"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endParaRPr>
          </a:p>
        </p:txBody>
      </p:sp>
      <p:sp>
        <p:nvSpPr>
          <p:cNvPr id="4" name="內容版面配置區 2">
            <a:extLst>
              <a:ext uri="{FF2B5EF4-FFF2-40B4-BE49-F238E27FC236}">
                <a16:creationId xmlns:a16="http://schemas.microsoft.com/office/drawing/2014/main" id="{1A599291-412C-60A4-23F5-3CA4740D0234}"/>
              </a:ext>
            </a:extLst>
          </p:cNvPr>
          <p:cNvSpPr txBox="1">
            <a:spLocks/>
          </p:cNvSpPr>
          <p:nvPr/>
        </p:nvSpPr>
        <p:spPr>
          <a:xfrm>
            <a:off x="1097280" y="1388357"/>
            <a:ext cx="10515600" cy="435133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85000"/>
              </a:lnSpc>
              <a:spcBef>
                <a:spcPct val="0"/>
              </a:spcBef>
              <a:buClr>
                <a:schemeClr val="tx1"/>
              </a:buClr>
              <a:buFont typeface="Arial" panose="020B0604020202020204" pitchFamily="34" charset="0"/>
              <a:buChar char="•"/>
            </a:pPr>
            <a:endParaRPr lang="en-US" altLang="zh-TW" sz="3200" spc="-50" dirty="0">
              <a:latin typeface="標楷體" panose="03000509000000000000" pitchFamily="65" charset="-120"/>
              <a:ea typeface="標楷體" panose="03000509000000000000" pitchFamily="65" charset="-120"/>
              <a:cs typeface="+mj-cs"/>
            </a:endParaRPr>
          </a:p>
          <a:p>
            <a:pPr marL="0" indent="0">
              <a:lnSpc>
                <a:spcPct val="85000"/>
              </a:lnSpc>
              <a:spcBef>
                <a:spcPct val="0"/>
              </a:spcBef>
              <a:buClr>
                <a:schemeClr val="tx1"/>
              </a:buClr>
              <a:buNone/>
            </a:pPr>
            <a:endParaRPr lang="en-US" altLang="zh-TW" sz="3200"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endParaRPr lang="en-US" altLang="zh-TW" sz="4000" spc="-50" dirty="0">
              <a:latin typeface="標楷體" panose="03000509000000000000" pitchFamily="65" charset="-120"/>
              <a:ea typeface="標楷體" panose="03000509000000000000" pitchFamily="65" charset="-120"/>
              <a:cs typeface="+mj-cs"/>
            </a:endParaRPr>
          </a:p>
        </p:txBody>
      </p:sp>
      <p:pic>
        <p:nvPicPr>
          <p:cNvPr id="6" name="圖片 5">
            <a:extLst>
              <a:ext uri="{FF2B5EF4-FFF2-40B4-BE49-F238E27FC236}">
                <a16:creationId xmlns:a16="http://schemas.microsoft.com/office/drawing/2014/main" id="{0764B4EE-5458-1389-3AB1-990A5835AFBB}"/>
              </a:ext>
            </a:extLst>
          </p:cNvPr>
          <p:cNvPicPr>
            <a:picLocks noChangeAspect="1"/>
          </p:cNvPicPr>
          <p:nvPr/>
        </p:nvPicPr>
        <p:blipFill>
          <a:blip r:embed="rId2"/>
          <a:stretch>
            <a:fillRect/>
          </a:stretch>
        </p:blipFill>
        <p:spPr>
          <a:xfrm>
            <a:off x="867081" y="940934"/>
            <a:ext cx="5363323" cy="1171739"/>
          </a:xfrm>
          <a:prstGeom prst="rect">
            <a:avLst/>
          </a:prstGeom>
        </p:spPr>
      </p:pic>
    </p:spTree>
    <p:extLst>
      <p:ext uri="{BB962C8B-B14F-4D97-AF65-F5344CB8AC3E}">
        <p14:creationId xmlns:p14="http://schemas.microsoft.com/office/powerpoint/2010/main" val="452554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ADE34AD3-D490-1F6F-C054-5C10523CD26C}"/>
              </a:ext>
            </a:extLst>
          </p:cNvPr>
          <p:cNvSpPr txBox="1"/>
          <p:nvPr/>
        </p:nvSpPr>
        <p:spPr>
          <a:xfrm>
            <a:off x="1120452" y="4108823"/>
            <a:ext cx="10207690" cy="923330"/>
          </a:xfrm>
          <a:prstGeom prst="rect">
            <a:avLst/>
          </a:prstGeom>
          <a:noFill/>
        </p:spPr>
        <p:txBody>
          <a:bodyPr wrap="square">
            <a:spAutoFit/>
          </a:bodyPr>
          <a:lstStyle/>
          <a:p>
            <a:r>
              <a:rPr lang="zh-TW" altLang="en-US" dirty="0"/>
              <a:t>文字</a:t>
            </a:r>
            <a:r>
              <a:rPr lang="en-US" altLang="zh-TW" dirty="0"/>
              <a:t>:</a:t>
            </a:r>
            <a:r>
              <a:rPr lang="zh-TW" altLang="en-US" dirty="0"/>
              <a:t> https://www.jk91.com.tw/%E5%A8%83%E5%A8%83%E6%A9%9F%E5%87%BA%E8%B2%A8%E6%8A%80%E5%B7%A7/</a:t>
            </a:r>
          </a:p>
        </p:txBody>
      </p:sp>
      <p:sp>
        <p:nvSpPr>
          <p:cNvPr id="5" name="文字方塊 4">
            <a:extLst>
              <a:ext uri="{FF2B5EF4-FFF2-40B4-BE49-F238E27FC236}">
                <a16:creationId xmlns:a16="http://schemas.microsoft.com/office/drawing/2014/main" id="{DC7BFD3D-882A-EF09-41D7-099836081278}"/>
              </a:ext>
            </a:extLst>
          </p:cNvPr>
          <p:cNvSpPr txBox="1"/>
          <p:nvPr/>
        </p:nvSpPr>
        <p:spPr>
          <a:xfrm>
            <a:off x="1120452" y="3451682"/>
            <a:ext cx="7963676" cy="369332"/>
          </a:xfrm>
          <a:prstGeom prst="rect">
            <a:avLst/>
          </a:prstGeom>
          <a:noFill/>
        </p:spPr>
        <p:txBody>
          <a:bodyPr wrap="square">
            <a:spAutoFit/>
          </a:bodyPr>
          <a:lstStyle/>
          <a:p>
            <a:r>
              <a:rPr lang="en-US" altLang="zh-TW" dirty="0"/>
              <a:t>Main : </a:t>
            </a:r>
            <a:r>
              <a:rPr lang="zh-TW" altLang="en-US" dirty="0"/>
              <a:t>https://www.youtube.com/watch?v=kALw2gQDjUs</a:t>
            </a:r>
          </a:p>
        </p:txBody>
      </p:sp>
      <p:sp>
        <p:nvSpPr>
          <p:cNvPr id="6" name="文字方塊 5">
            <a:extLst>
              <a:ext uri="{FF2B5EF4-FFF2-40B4-BE49-F238E27FC236}">
                <a16:creationId xmlns:a16="http://schemas.microsoft.com/office/drawing/2014/main" id="{6F9E9A02-185E-542E-56D2-8D6DC268D26A}"/>
              </a:ext>
            </a:extLst>
          </p:cNvPr>
          <p:cNvSpPr txBox="1"/>
          <p:nvPr/>
        </p:nvSpPr>
        <p:spPr>
          <a:xfrm>
            <a:off x="1120452" y="3163873"/>
            <a:ext cx="6190860" cy="369332"/>
          </a:xfrm>
          <a:prstGeom prst="rect">
            <a:avLst/>
          </a:prstGeom>
          <a:noFill/>
        </p:spPr>
        <p:txBody>
          <a:bodyPr wrap="square">
            <a:spAutoFit/>
          </a:bodyPr>
          <a:lstStyle/>
          <a:p>
            <a:r>
              <a:rPr lang="en-US" altLang="zh-TW" dirty="0"/>
              <a:t>Short : </a:t>
            </a:r>
            <a:r>
              <a:rPr lang="zh-TW" altLang="en-US" dirty="0"/>
              <a:t>https://www.youtube.com/shorts/1uPAR6vYRwg</a:t>
            </a:r>
          </a:p>
        </p:txBody>
      </p:sp>
    </p:spTree>
    <p:extLst>
      <p:ext uri="{BB962C8B-B14F-4D97-AF65-F5344CB8AC3E}">
        <p14:creationId xmlns:p14="http://schemas.microsoft.com/office/powerpoint/2010/main" val="157254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96D132-E5B0-79AB-DF32-ED1C8700427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野台</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 野場</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 零食場</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11F0F7C5-7EAD-43BD-F9D8-8B0EBDFA0CA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22434" y="2141815"/>
            <a:ext cx="6747131" cy="3282848"/>
          </a:xfrm>
          <a:prstGeom prst="rect">
            <a:avLst/>
          </a:prstGeom>
        </p:spPr>
      </p:pic>
    </p:spTree>
    <p:extLst>
      <p:ext uri="{BB962C8B-B14F-4D97-AF65-F5344CB8AC3E}">
        <p14:creationId xmlns:p14="http://schemas.microsoft.com/office/powerpoint/2010/main" val="1960647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96D132-E5B0-79AB-DF32-ED1C8700427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野台</a:t>
            </a:r>
          </a:p>
        </p:txBody>
      </p:sp>
      <p:pic>
        <p:nvPicPr>
          <p:cNvPr id="4" name="圖片 3">
            <a:extLst>
              <a:ext uri="{FF2B5EF4-FFF2-40B4-BE49-F238E27FC236}">
                <a16:creationId xmlns:a16="http://schemas.microsoft.com/office/drawing/2014/main" id="{057AD712-1624-11F3-7DE8-9252F6AF6442}"/>
              </a:ext>
            </a:extLst>
          </p:cNvPr>
          <p:cNvPicPr>
            <a:picLocks noChangeAspect="1"/>
          </p:cNvPicPr>
          <p:nvPr/>
        </p:nvPicPr>
        <p:blipFill>
          <a:blip r:embed="rId2"/>
          <a:stretch>
            <a:fillRect/>
          </a:stretch>
        </p:blipFill>
        <p:spPr>
          <a:xfrm>
            <a:off x="7892340" y="3331769"/>
            <a:ext cx="3938841" cy="2974731"/>
          </a:xfrm>
          <a:prstGeom prst="rect">
            <a:avLst/>
          </a:prstGeom>
        </p:spPr>
      </p:pic>
      <p:pic>
        <p:nvPicPr>
          <p:cNvPr id="8" name="圖片 7">
            <a:extLst>
              <a:ext uri="{FF2B5EF4-FFF2-40B4-BE49-F238E27FC236}">
                <a16:creationId xmlns:a16="http://schemas.microsoft.com/office/drawing/2014/main" id="{9D7C3D20-D4A3-8B13-B1B8-F9B800DDCEB8}"/>
              </a:ext>
            </a:extLst>
          </p:cNvPr>
          <p:cNvPicPr>
            <a:picLocks noChangeAspect="1"/>
          </p:cNvPicPr>
          <p:nvPr/>
        </p:nvPicPr>
        <p:blipFill>
          <a:blip r:embed="rId3"/>
          <a:stretch>
            <a:fillRect/>
          </a:stretch>
        </p:blipFill>
        <p:spPr>
          <a:xfrm>
            <a:off x="7892341" y="310338"/>
            <a:ext cx="3938841" cy="2914743"/>
          </a:xfrm>
          <a:prstGeom prst="rect">
            <a:avLst/>
          </a:prstGeom>
        </p:spPr>
      </p:pic>
      <p:pic>
        <p:nvPicPr>
          <p:cNvPr id="12" name="圖片 11">
            <a:extLst>
              <a:ext uri="{FF2B5EF4-FFF2-40B4-BE49-F238E27FC236}">
                <a16:creationId xmlns:a16="http://schemas.microsoft.com/office/drawing/2014/main" id="{6BA065E1-128C-A3D3-22BA-68A4919C67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4090" y="4358460"/>
            <a:ext cx="1905000" cy="1524000"/>
          </a:xfrm>
          <a:prstGeom prst="rect">
            <a:avLst/>
          </a:prstGeom>
        </p:spPr>
      </p:pic>
      <p:pic>
        <p:nvPicPr>
          <p:cNvPr id="15" name="圖片 14">
            <a:extLst>
              <a:ext uri="{FF2B5EF4-FFF2-40B4-BE49-F238E27FC236}">
                <a16:creationId xmlns:a16="http://schemas.microsoft.com/office/drawing/2014/main" id="{0BC5EAAA-B67C-4C29-B6B7-B39A751314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3103" y="1483919"/>
            <a:ext cx="2466975" cy="1847850"/>
          </a:xfrm>
          <a:prstGeom prst="rect">
            <a:avLst/>
          </a:prstGeom>
        </p:spPr>
      </p:pic>
    </p:spTree>
    <p:extLst>
      <p:ext uri="{BB962C8B-B14F-4D97-AF65-F5344CB8AC3E}">
        <p14:creationId xmlns:p14="http://schemas.microsoft.com/office/powerpoint/2010/main" val="1613692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96D132-E5B0-79AB-DF32-ED1C8700427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野場</a:t>
            </a:r>
          </a:p>
        </p:txBody>
      </p:sp>
      <p:pic>
        <p:nvPicPr>
          <p:cNvPr id="5" name="圖片 4">
            <a:extLst>
              <a:ext uri="{FF2B5EF4-FFF2-40B4-BE49-F238E27FC236}">
                <a16:creationId xmlns:a16="http://schemas.microsoft.com/office/drawing/2014/main" id="{8907B75A-8E93-402A-EA10-88F4E137E7AD}"/>
              </a:ext>
            </a:extLst>
          </p:cNvPr>
          <p:cNvPicPr>
            <a:picLocks noChangeAspect="1"/>
          </p:cNvPicPr>
          <p:nvPr/>
        </p:nvPicPr>
        <p:blipFill>
          <a:blip r:embed="rId2"/>
          <a:stretch>
            <a:fillRect/>
          </a:stretch>
        </p:blipFill>
        <p:spPr>
          <a:xfrm>
            <a:off x="1694439" y="1693680"/>
            <a:ext cx="2427392" cy="4303103"/>
          </a:xfrm>
          <a:prstGeom prst="rect">
            <a:avLst/>
          </a:prstGeom>
        </p:spPr>
      </p:pic>
      <p:pic>
        <p:nvPicPr>
          <p:cNvPr id="7" name="圖片 6">
            <a:extLst>
              <a:ext uri="{FF2B5EF4-FFF2-40B4-BE49-F238E27FC236}">
                <a16:creationId xmlns:a16="http://schemas.microsoft.com/office/drawing/2014/main" id="{BAFCA4A6-6172-DFEA-AD65-4A8D90A61385}"/>
              </a:ext>
            </a:extLst>
          </p:cNvPr>
          <p:cNvPicPr>
            <a:picLocks noChangeAspect="1"/>
          </p:cNvPicPr>
          <p:nvPr/>
        </p:nvPicPr>
        <p:blipFill>
          <a:blip r:embed="rId3"/>
          <a:stretch>
            <a:fillRect/>
          </a:stretch>
        </p:blipFill>
        <p:spPr>
          <a:xfrm>
            <a:off x="358215" y="4443011"/>
            <a:ext cx="1213105" cy="1553772"/>
          </a:xfrm>
          <a:prstGeom prst="rect">
            <a:avLst/>
          </a:prstGeom>
        </p:spPr>
      </p:pic>
      <p:pic>
        <p:nvPicPr>
          <p:cNvPr id="9" name="圖片 8">
            <a:extLst>
              <a:ext uri="{FF2B5EF4-FFF2-40B4-BE49-F238E27FC236}">
                <a16:creationId xmlns:a16="http://schemas.microsoft.com/office/drawing/2014/main" id="{E39E3F08-6997-166B-6BF9-D718B7EA8EE3}"/>
              </a:ext>
            </a:extLst>
          </p:cNvPr>
          <p:cNvPicPr>
            <a:picLocks noChangeAspect="1"/>
          </p:cNvPicPr>
          <p:nvPr/>
        </p:nvPicPr>
        <p:blipFill>
          <a:blip r:embed="rId4"/>
          <a:stretch>
            <a:fillRect/>
          </a:stretch>
        </p:blipFill>
        <p:spPr>
          <a:xfrm>
            <a:off x="9417822" y="1693679"/>
            <a:ext cx="2441762" cy="4303104"/>
          </a:xfrm>
          <a:prstGeom prst="rect">
            <a:avLst/>
          </a:prstGeom>
        </p:spPr>
      </p:pic>
      <p:pic>
        <p:nvPicPr>
          <p:cNvPr id="11" name="圖片 10">
            <a:extLst>
              <a:ext uri="{FF2B5EF4-FFF2-40B4-BE49-F238E27FC236}">
                <a16:creationId xmlns:a16="http://schemas.microsoft.com/office/drawing/2014/main" id="{D19AE10E-0FD7-6905-F441-BC6FC341AAA7}"/>
              </a:ext>
            </a:extLst>
          </p:cNvPr>
          <p:cNvPicPr>
            <a:picLocks noChangeAspect="1"/>
          </p:cNvPicPr>
          <p:nvPr/>
        </p:nvPicPr>
        <p:blipFill>
          <a:blip r:embed="rId5"/>
          <a:stretch>
            <a:fillRect/>
          </a:stretch>
        </p:blipFill>
        <p:spPr>
          <a:xfrm>
            <a:off x="4228576" y="1693680"/>
            <a:ext cx="2433927" cy="4303103"/>
          </a:xfrm>
          <a:prstGeom prst="rect">
            <a:avLst/>
          </a:prstGeom>
        </p:spPr>
      </p:pic>
      <p:pic>
        <p:nvPicPr>
          <p:cNvPr id="13" name="圖片 12">
            <a:extLst>
              <a:ext uri="{FF2B5EF4-FFF2-40B4-BE49-F238E27FC236}">
                <a16:creationId xmlns:a16="http://schemas.microsoft.com/office/drawing/2014/main" id="{40CA3DC6-32DC-025D-E4E5-9208575DFF6E}"/>
              </a:ext>
            </a:extLst>
          </p:cNvPr>
          <p:cNvPicPr>
            <a:picLocks noChangeAspect="1"/>
          </p:cNvPicPr>
          <p:nvPr/>
        </p:nvPicPr>
        <p:blipFill>
          <a:blip r:embed="rId6"/>
          <a:stretch>
            <a:fillRect/>
          </a:stretch>
        </p:blipFill>
        <p:spPr>
          <a:xfrm>
            <a:off x="6908740" y="1693680"/>
            <a:ext cx="2355749" cy="4303103"/>
          </a:xfrm>
          <a:prstGeom prst="rect">
            <a:avLst/>
          </a:prstGeom>
        </p:spPr>
      </p:pic>
    </p:spTree>
    <p:extLst>
      <p:ext uri="{BB962C8B-B14F-4D97-AF65-F5344CB8AC3E}">
        <p14:creationId xmlns:p14="http://schemas.microsoft.com/office/powerpoint/2010/main" val="351081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96D132-E5B0-79AB-DF32-ED1C8700427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零食場</a:t>
            </a:r>
          </a:p>
        </p:txBody>
      </p:sp>
      <p:pic>
        <p:nvPicPr>
          <p:cNvPr id="4" name="圖片 3">
            <a:extLst>
              <a:ext uri="{FF2B5EF4-FFF2-40B4-BE49-F238E27FC236}">
                <a16:creationId xmlns:a16="http://schemas.microsoft.com/office/drawing/2014/main" id="{3C5AB890-4A9F-D66F-7AE4-D36D991A36DA}"/>
              </a:ext>
            </a:extLst>
          </p:cNvPr>
          <p:cNvPicPr>
            <a:picLocks noChangeAspect="1"/>
          </p:cNvPicPr>
          <p:nvPr/>
        </p:nvPicPr>
        <p:blipFill>
          <a:blip r:embed="rId2"/>
          <a:stretch>
            <a:fillRect/>
          </a:stretch>
        </p:blipFill>
        <p:spPr>
          <a:xfrm>
            <a:off x="7089202" y="3131387"/>
            <a:ext cx="4764396" cy="3204806"/>
          </a:xfrm>
          <a:prstGeom prst="rect">
            <a:avLst/>
          </a:prstGeom>
        </p:spPr>
      </p:pic>
      <p:pic>
        <p:nvPicPr>
          <p:cNvPr id="8" name="圖片 7">
            <a:extLst>
              <a:ext uri="{FF2B5EF4-FFF2-40B4-BE49-F238E27FC236}">
                <a16:creationId xmlns:a16="http://schemas.microsoft.com/office/drawing/2014/main" id="{6FEC9C2A-B53B-C46E-FA01-116E1A0AC791}"/>
              </a:ext>
            </a:extLst>
          </p:cNvPr>
          <p:cNvPicPr>
            <a:picLocks noChangeAspect="1"/>
          </p:cNvPicPr>
          <p:nvPr/>
        </p:nvPicPr>
        <p:blipFill>
          <a:blip r:embed="rId3"/>
          <a:stretch>
            <a:fillRect/>
          </a:stretch>
        </p:blipFill>
        <p:spPr>
          <a:xfrm>
            <a:off x="7089202" y="150941"/>
            <a:ext cx="4764396" cy="2901950"/>
          </a:xfrm>
          <a:prstGeom prst="rect">
            <a:avLst/>
          </a:prstGeom>
        </p:spPr>
      </p:pic>
      <p:pic>
        <p:nvPicPr>
          <p:cNvPr id="12" name="圖片 11">
            <a:extLst>
              <a:ext uri="{FF2B5EF4-FFF2-40B4-BE49-F238E27FC236}">
                <a16:creationId xmlns:a16="http://schemas.microsoft.com/office/drawing/2014/main" id="{EA93EACA-286C-5E52-67D9-DF474A7D198A}"/>
              </a:ext>
            </a:extLst>
          </p:cNvPr>
          <p:cNvPicPr>
            <a:picLocks noChangeAspect="1"/>
          </p:cNvPicPr>
          <p:nvPr/>
        </p:nvPicPr>
        <p:blipFill>
          <a:blip r:embed="rId4"/>
          <a:stretch>
            <a:fillRect/>
          </a:stretch>
        </p:blipFill>
        <p:spPr>
          <a:xfrm>
            <a:off x="1097280" y="2292358"/>
            <a:ext cx="5378033" cy="4032250"/>
          </a:xfrm>
          <a:prstGeom prst="rect">
            <a:avLst/>
          </a:prstGeom>
        </p:spPr>
      </p:pic>
    </p:spTree>
    <p:extLst>
      <p:ext uri="{BB962C8B-B14F-4D97-AF65-F5344CB8AC3E}">
        <p14:creationId xmlns:p14="http://schemas.microsoft.com/office/powerpoint/2010/main" val="356623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6F830E9-CAD4-8F89-6814-6824D6646E55}"/>
              </a:ext>
            </a:extLst>
          </p:cNvPr>
          <p:cNvSpPr>
            <a:spLocks noGrp="1"/>
          </p:cNvSpPr>
          <p:nvPr>
            <p:ph idx="1"/>
          </p:nvPr>
        </p:nvSpPr>
        <p:spPr>
          <a:xfrm>
            <a:off x="1098198" y="557933"/>
            <a:ext cx="10515600" cy="4351338"/>
          </a:xfrm>
        </p:spPr>
        <p:txBody>
          <a:bodyPr>
            <a:normAutofit/>
          </a:bodyPr>
          <a:lstStyle/>
          <a:p>
            <a:pPr marL="0" indent="0">
              <a:lnSpc>
                <a:spcPct val="85000"/>
              </a:lnSpc>
              <a:spcBef>
                <a:spcPct val="0"/>
              </a:spcBef>
              <a:buNone/>
            </a:pPr>
            <a:r>
              <a:rPr lang="zh-TW" altLang="en-US" sz="4000" spc="-50" dirty="0">
                <a:latin typeface="標楷體" panose="03000509000000000000" pitchFamily="65" charset="-120"/>
                <a:ea typeface="標楷體" panose="03000509000000000000" pitchFamily="65" charset="-120"/>
                <a:cs typeface="+mj-cs"/>
              </a:rPr>
              <a:t>難易度 </a:t>
            </a:r>
            <a:r>
              <a:rPr lang="en-US" altLang="zh-TW" sz="4000" spc="-50" dirty="0">
                <a:latin typeface="標楷體" panose="03000509000000000000" pitchFamily="65" charset="-120"/>
                <a:ea typeface="標楷體" panose="03000509000000000000" pitchFamily="65" charset="-120"/>
                <a:cs typeface="+mj-cs"/>
              </a:rPr>
              <a:t>:</a:t>
            </a:r>
            <a:r>
              <a:rPr lang="zh-TW" altLang="en-US" sz="4000" spc="-50" dirty="0">
                <a:latin typeface="標楷體" panose="03000509000000000000" pitchFamily="65" charset="-120"/>
                <a:ea typeface="標楷體" panose="03000509000000000000" pitchFamily="65" charset="-120"/>
                <a:cs typeface="+mj-cs"/>
              </a:rPr>
              <a:t> 野台</a:t>
            </a:r>
            <a:r>
              <a:rPr lang="en-US" altLang="zh-TW" sz="4000" spc="-50" dirty="0">
                <a:latin typeface="標楷體" panose="03000509000000000000" pitchFamily="65" charset="-120"/>
                <a:ea typeface="標楷體" panose="03000509000000000000" pitchFamily="65" charset="-120"/>
                <a:cs typeface="+mj-cs"/>
              </a:rPr>
              <a:t>&gt;</a:t>
            </a:r>
            <a:r>
              <a:rPr lang="zh-TW" altLang="en-US" sz="4000" spc="-50" dirty="0">
                <a:latin typeface="標楷體" panose="03000509000000000000" pitchFamily="65" charset="-120"/>
                <a:ea typeface="標楷體" panose="03000509000000000000" pitchFamily="65" charset="-120"/>
                <a:cs typeface="+mj-cs"/>
              </a:rPr>
              <a:t>野場</a:t>
            </a:r>
            <a:r>
              <a:rPr lang="en-US" altLang="zh-TW" sz="4000" spc="-50" dirty="0">
                <a:latin typeface="標楷體" panose="03000509000000000000" pitchFamily="65" charset="-120"/>
                <a:ea typeface="標楷體" panose="03000509000000000000" pitchFamily="65" charset="-120"/>
                <a:cs typeface="+mj-cs"/>
              </a:rPr>
              <a:t>&gt;</a:t>
            </a:r>
            <a:r>
              <a:rPr lang="zh-TW" altLang="en-US" sz="4000" spc="-50" dirty="0">
                <a:latin typeface="標楷體" panose="03000509000000000000" pitchFamily="65" charset="-120"/>
                <a:ea typeface="標楷體" panose="03000509000000000000" pitchFamily="65" charset="-120"/>
                <a:cs typeface="+mj-cs"/>
              </a:rPr>
              <a:t>零食場</a:t>
            </a:r>
            <a:endParaRPr lang="en-US" altLang="zh-TW" sz="4000" spc="-50" dirty="0">
              <a:latin typeface="標楷體" panose="03000509000000000000" pitchFamily="65" charset="-120"/>
              <a:ea typeface="標楷體" panose="03000509000000000000" pitchFamily="65" charset="-120"/>
              <a:cs typeface="+mj-cs"/>
            </a:endParaRPr>
          </a:p>
        </p:txBody>
      </p:sp>
      <p:sp>
        <p:nvSpPr>
          <p:cNvPr id="9" name="文字方塊 8">
            <a:extLst>
              <a:ext uri="{FF2B5EF4-FFF2-40B4-BE49-F238E27FC236}">
                <a16:creationId xmlns:a16="http://schemas.microsoft.com/office/drawing/2014/main" id="{6E82B085-BEEB-3A96-6167-B7D8053A47E9}"/>
              </a:ext>
            </a:extLst>
          </p:cNvPr>
          <p:cNvSpPr txBox="1"/>
          <p:nvPr/>
        </p:nvSpPr>
        <p:spPr>
          <a:xfrm flipH="1">
            <a:off x="3867130" y="1241893"/>
            <a:ext cx="3356612" cy="369332"/>
          </a:xfrm>
          <a:prstGeom prst="rect">
            <a:avLst/>
          </a:prstGeom>
          <a:noFill/>
        </p:spPr>
        <p:txBody>
          <a:bodyPr wrap="square" rtlCol="0">
            <a:spAutoFit/>
          </a:bodyPr>
          <a:lstStyle/>
          <a:p>
            <a:r>
              <a:rPr lang="en-US" altLang="zh-TW" dirty="0"/>
              <a:t>                  2017~  </a:t>
            </a:r>
            <a:r>
              <a:rPr lang="zh-TW" altLang="en-US" dirty="0"/>
              <a:t>   </a:t>
            </a:r>
            <a:r>
              <a:rPr lang="en-US" altLang="zh-TW" dirty="0"/>
              <a:t>   2022~now</a:t>
            </a:r>
            <a:endParaRPr lang="zh-TW" altLang="en-US" dirty="0"/>
          </a:p>
        </p:txBody>
      </p:sp>
      <p:pic>
        <p:nvPicPr>
          <p:cNvPr id="11" name="圖片 10">
            <a:extLst>
              <a:ext uri="{FF2B5EF4-FFF2-40B4-BE49-F238E27FC236}">
                <a16:creationId xmlns:a16="http://schemas.microsoft.com/office/drawing/2014/main" id="{64E0C345-E485-BE7F-C952-D2B41A8083F7}"/>
              </a:ext>
            </a:extLst>
          </p:cNvPr>
          <p:cNvPicPr>
            <a:picLocks noChangeAspect="1"/>
          </p:cNvPicPr>
          <p:nvPr/>
        </p:nvPicPr>
        <p:blipFill>
          <a:blip r:embed="rId2"/>
          <a:stretch>
            <a:fillRect/>
          </a:stretch>
        </p:blipFill>
        <p:spPr>
          <a:xfrm>
            <a:off x="1248612" y="2817355"/>
            <a:ext cx="5378604" cy="3350262"/>
          </a:xfrm>
          <a:prstGeom prst="rect">
            <a:avLst/>
          </a:prstGeom>
        </p:spPr>
      </p:pic>
      <p:pic>
        <p:nvPicPr>
          <p:cNvPr id="14" name="圖片 13">
            <a:extLst>
              <a:ext uri="{FF2B5EF4-FFF2-40B4-BE49-F238E27FC236}">
                <a16:creationId xmlns:a16="http://schemas.microsoft.com/office/drawing/2014/main" id="{4CB192DB-96DD-88D7-BCF8-23C82EDFB2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6055" y="591020"/>
            <a:ext cx="3818467" cy="2863851"/>
          </a:xfrm>
          <a:prstGeom prst="rect">
            <a:avLst/>
          </a:prstGeom>
        </p:spPr>
      </p:pic>
      <p:pic>
        <p:nvPicPr>
          <p:cNvPr id="4" name="圖片 3">
            <a:extLst>
              <a:ext uri="{FF2B5EF4-FFF2-40B4-BE49-F238E27FC236}">
                <a16:creationId xmlns:a16="http://schemas.microsoft.com/office/drawing/2014/main" id="{1D98C8D7-5D69-13DB-6C38-BE583DF613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3487958"/>
            <a:ext cx="4609322" cy="2812109"/>
          </a:xfrm>
          <a:prstGeom prst="rect">
            <a:avLst/>
          </a:prstGeom>
        </p:spPr>
      </p:pic>
    </p:spTree>
    <p:extLst>
      <p:ext uri="{BB962C8B-B14F-4D97-AF65-F5344CB8AC3E}">
        <p14:creationId xmlns:p14="http://schemas.microsoft.com/office/powerpoint/2010/main" val="1960108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96D132-E5B0-79AB-DF32-ED1C8700427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夾娃娃機「</a:t>
            </a:r>
            <a:r>
              <a:rPr lang="en-US" altLang="zh-TW" dirty="0">
                <a:latin typeface="標楷體" panose="03000509000000000000" pitchFamily="65" charset="-120"/>
                <a:ea typeface="標楷體" panose="03000509000000000000" pitchFamily="65" charset="-120"/>
              </a:rPr>
              <a:t>4</a:t>
            </a:r>
            <a:r>
              <a:rPr lang="zh-TW" altLang="en-US" dirty="0">
                <a:latin typeface="標楷體" panose="03000509000000000000" pitchFamily="65" charset="-120"/>
                <a:ea typeface="標楷體" panose="03000509000000000000" pitchFamily="65" charset="-120"/>
              </a:rPr>
              <a:t>種人」</a:t>
            </a:r>
          </a:p>
        </p:txBody>
      </p:sp>
      <p:sp>
        <p:nvSpPr>
          <p:cNvPr id="4" name="文字方塊 3">
            <a:extLst>
              <a:ext uri="{FF2B5EF4-FFF2-40B4-BE49-F238E27FC236}">
                <a16:creationId xmlns:a16="http://schemas.microsoft.com/office/drawing/2014/main" id="{A0983D0E-7FC8-8433-F0B8-885015696A27}"/>
              </a:ext>
            </a:extLst>
          </p:cNvPr>
          <p:cNvSpPr txBox="1"/>
          <p:nvPr/>
        </p:nvSpPr>
        <p:spPr>
          <a:xfrm>
            <a:off x="1097280" y="1319985"/>
            <a:ext cx="6096000" cy="369332"/>
          </a:xfrm>
          <a:prstGeom prst="rect">
            <a:avLst/>
          </a:prstGeom>
          <a:noFill/>
        </p:spPr>
        <p:txBody>
          <a:bodyPr wrap="square">
            <a:spAutoFit/>
          </a:bodyPr>
          <a:lstStyle/>
          <a:p>
            <a:r>
              <a:rPr lang="zh-TW" altLang="en-US" dirty="0">
                <a:hlinkClick r:id="rId2"/>
              </a:rPr>
              <a:t>https://www.ettoday.net/news/20180331/1141784.htm</a:t>
            </a:r>
            <a:endParaRPr lang="zh-TW" altLang="en-US" dirty="0"/>
          </a:p>
        </p:txBody>
      </p:sp>
    </p:spTree>
    <p:extLst>
      <p:ext uri="{BB962C8B-B14F-4D97-AF65-F5344CB8AC3E}">
        <p14:creationId xmlns:p14="http://schemas.microsoft.com/office/powerpoint/2010/main" val="1536961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96D132-E5B0-79AB-DF32-ED1C87004275}"/>
              </a:ext>
            </a:extLst>
          </p:cNvPr>
          <p:cNvSpPr>
            <a:spLocks noGrp="1"/>
          </p:cNvSpPr>
          <p:nvPr>
            <p:ph type="title"/>
          </p:nvPr>
        </p:nvSpPr>
        <p:spPr/>
        <p:txBody>
          <a:bodyPr>
            <a:normAutofit/>
          </a:bodyPr>
          <a:lstStyle/>
          <a:p>
            <a:r>
              <a:rPr lang="zh-TW" altLang="en-US" sz="3600" dirty="0">
                <a:latin typeface="標楷體" panose="03000509000000000000" pitchFamily="65" charset="-120"/>
                <a:ea typeface="標楷體" panose="03000509000000000000" pitchFamily="65" charset="-120"/>
              </a:rPr>
              <a:t>砸十億發行「十元硬幣」　央行：娃娃機盛行</a:t>
            </a:r>
          </a:p>
        </p:txBody>
      </p:sp>
      <p:graphicFrame>
        <p:nvGraphicFramePr>
          <p:cNvPr id="5" name="圖表 4">
            <a:extLst>
              <a:ext uri="{FF2B5EF4-FFF2-40B4-BE49-F238E27FC236}">
                <a16:creationId xmlns:a16="http://schemas.microsoft.com/office/drawing/2014/main" id="{26752750-F2BD-6A1D-9F6D-464E57792F21}"/>
              </a:ext>
            </a:extLst>
          </p:cNvPr>
          <p:cNvGraphicFramePr/>
          <p:nvPr>
            <p:extLst>
              <p:ext uri="{D42A27DB-BD31-4B8C-83A1-F6EECF244321}">
                <p14:modId xmlns:p14="http://schemas.microsoft.com/office/powerpoint/2010/main" val="1014614667"/>
              </p:ext>
            </p:extLst>
          </p:nvPr>
        </p:nvGraphicFramePr>
        <p:xfrm>
          <a:off x="3550838" y="2500603"/>
          <a:ext cx="4949350" cy="3250920"/>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字方塊 9">
            <a:extLst>
              <a:ext uri="{FF2B5EF4-FFF2-40B4-BE49-F238E27FC236}">
                <a16:creationId xmlns:a16="http://schemas.microsoft.com/office/drawing/2014/main" id="{78F52920-D243-1652-5DD4-1B3A135DAC22}"/>
              </a:ext>
            </a:extLst>
          </p:cNvPr>
          <p:cNvSpPr txBox="1"/>
          <p:nvPr/>
        </p:nvSpPr>
        <p:spPr>
          <a:xfrm>
            <a:off x="1097280" y="1358403"/>
            <a:ext cx="6097554" cy="369332"/>
          </a:xfrm>
          <a:prstGeom prst="rect">
            <a:avLst/>
          </a:prstGeom>
          <a:noFill/>
        </p:spPr>
        <p:txBody>
          <a:bodyPr wrap="square">
            <a:spAutoFit/>
          </a:bodyPr>
          <a:lstStyle/>
          <a:p>
            <a:r>
              <a:rPr lang="zh-TW" altLang="en-US" dirty="0">
                <a:hlinkClick r:id="rId3"/>
              </a:rPr>
              <a:t>https://news.tvbs.com.tw/life/1042802</a:t>
            </a:r>
            <a:endParaRPr lang="zh-TW" altLang="en-US" dirty="0"/>
          </a:p>
        </p:txBody>
      </p:sp>
    </p:spTree>
    <p:extLst>
      <p:ext uri="{BB962C8B-B14F-4D97-AF65-F5344CB8AC3E}">
        <p14:creationId xmlns:p14="http://schemas.microsoft.com/office/powerpoint/2010/main" val="720153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96D132-E5B0-79AB-DF32-ED1C87004275}"/>
              </a:ext>
            </a:extLst>
          </p:cNvPr>
          <p:cNvSpPr>
            <a:spLocks noGrp="1"/>
          </p:cNvSpPr>
          <p:nvPr>
            <p:ph type="title"/>
          </p:nvPr>
        </p:nvSpPr>
        <p:spPr>
          <a:xfrm>
            <a:off x="1097280" y="-211710"/>
            <a:ext cx="10058400" cy="1450757"/>
          </a:xfrm>
        </p:spPr>
        <p:txBody>
          <a:bodyPr/>
          <a:lstStyle/>
          <a:p>
            <a:r>
              <a:rPr lang="zh-TW" altLang="en-US" dirty="0">
                <a:latin typeface="標楷體" panose="03000509000000000000" pitchFamily="65" charset="-120"/>
                <a:ea typeface="標楷體" panose="03000509000000000000" pitchFamily="65" charset="-120"/>
              </a:rPr>
              <a:t>有那些技巧</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FBAF4881-2ED9-1B40-6EF1-8F39F74686A9}"/>
              </a:ext>
            </a:extLst>
          </p:cNvPr>
          <p:cNvSpPr>
            <a:spLocks noGrp="1"/>
          </p:cNvSpPr>
          <p:nvPr>
            <p:ph idx="1"/>
          </p:nvPr>
        </p:nvSpPr>
        <p:spPr>
          <a:xfrm>
            <a:off x="1097280" y="1388357"/>
            <a:ext cx="10515600" cy="4351338"/>
          </a:xfrm>
        </p:spPr>
        <p:txBody>
          <a:bodyPr>
            <a:normAutofit/>
          </a:bodyPr>
          <a:lstStyle/>
          <a:p>
            <a:pPr>
              <a:lnSpc>
                <a:spcPct val="85000"/>
              </a:lnSpc>
              <a:spcBef>
                <a:spcPct val="0"/>
              </a:spcBef>
              <a:buClr>
                <a:schemeClr val="tx1"/>
              </a:buClr>
              <a:buFont typeface="Arial" panose="020B0604020202020204" pitchFamily="34" charset="0"/>
              <a:buChar char="•"/>
            </a:pPr>
            <a:r>
              <a:rPr lang="zh-TW" altLang="en-US" sz="3200" spc="-50" dirty="0">
                <a:latin typeface="標楷體" panose="03000509000000000000" pitchFamily="65" charset="-120"/>
                <a:ea typeface="標楷體" panose="03000509000000000000" pitchFamily="65" charset="-120"/>
                <a:cs typeface="+mj-cs"/>
              </a:rPr>
              <a:t>二收</a:t>
            </a:r>
            <a:endParaRPr lang="en-US" altLang="zh-TW" sz="3200"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r>
              <a:rPr lang="zh-TW" altLang="en-US" sz="3200" spc="-50" dirty="0">
                <a:latin typeface="標楷體" panose="03000509000000000000" pitchFamily="65" charset="-120"/>
                <a:ea typeface="標楷體" panose="03000509000000000000" pitchFamily="65" charset="-120"/>
                <a:cs typeface="+mj-cs"/>
              </a:rPr>
              <a:t>推</a:t>
            </a:r>
            <a:endParaRPr lang="en-US" altLang="zh-TW" sz="3200"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r>
              <a:rPr lang="zh-TW" altLang="en-US" sz="3200" spc="-50" dirty="0">
                <a:latin typeface="標楷體" panose="03000509000000000000" pitchFamily="65" charset="-120"/>
                <a:ea typeface="標楷體" panose="03000509000000000000" pitchFamily="65" charset="-120"/>
                <a:cs typeface="+mj-cs"/>
              </a:rPr>
              <a:t>下壓</a:t>
            </a:r>
            <a:r>
              <a:rPr lang="en-US" altLang="zh-TW" sz="3200" spc="-50" dirty="0">
                <a:latin typeface="標楷體" panose="03000509000000000000" pitchFamily="65" charset="-120"/>
                <a:ea typeface="標楷體" panose="03000509000000000000" pitchFamily="65" charset="-120"/>
                <a:cs typeface="+mj-cs"/>
              </a:rPr>
              <a:t>(</a:t>
            </a:r>
            <a:r>
              <a:rPr lang="zh-TW" altLang="en-US" sz="3200" spc="-50" dirty="0">
                <a:latin typeface="標楷體" panose="03000509000000000000" pitchFamily="65" charset="-120"/>
                <a:ea typeface="標楷體" panose="03000509000000000000" pitchFamily="65" charset="-120"/>
                <a:cs typeface="+mj-cs"/>
              </a:rPr>
              <a:t>壓</a:t>
            </a:r>
            <a:r>
              <a:rPr lang="en-US" altLang="zh-TW" sz="3200" spc="-50" dirty="0">
                <a:latin typeface="標楷體" panose="03000509000000000000" pitchFamily="65" charset="-120"/>
                <a:ea typeface="標楷體" panose="03000509000000000000" pitchFamily="65" charset="-120"/>
                <a:cs typeface="+mj-cs"/>
              </a:rPr>
              <a:t>)</a:t>
            </a:r>
          </a:p>
          <a:p>
            <a:pPr>
              <a:lnSpc>
                <a:spcPct val="85000"/>
              </a:lnSpc>
              <a:spcBef>
                <a:spcPct val="0"/>
              </a:spcBef>
              <a:buClr>
                <a:schemeClr val="tx1"/>
              </a:buClr>
              <a:buFont typeface="Arial" panose="020B0604020202020204" pitchFamily="34" charset="0"/>
              <a:buChar char="•"/>
            </a:pPr>
            <a:r>
              <a:rPr lang="zh-TW" altLang="en-US" sz="3200" spc="-50" dirty="0">
                <a:latin typeface="標楷體" panose="03000509000000000000" pitchFamily="65" charset="-120"/>
                <a:ea typeface="標楷體" panose="03000509000000000000" pitchFamily="65" charset="-120"/>
                <a:cs typeface="+mj-cs"/>
              </a:rPr>
              <a:t>抽</a:t>
            </a:r>
            <a:r>
              <a:rPr lang="en-US" altLang="zh-TW" sz="3200" spc="-50" dirty="0">
                <a:latin typeface="標楷體" panose="03000509000000000000" pitchFamily="65" charset="-120"/>
                <a:ea typeface="標楷體" panose="03000509000000000000" pitchFamily="65" charset="-120"/>
                <a:cs typeface="+mj-cs"/>
              </a:rPr>
              <a:t>(</a:t>
            </a:r>
            <a:r>
              <a:rPr lang="zh-TW" altLang="en-US" sz="3200" spc="-50" dirty="0">
                <a:latin typeface="標楷體" panose="03000509000000000000" pitchFamily="65" charset="-120"/>
                <a:ea typeface="標楷體" panose="03000509000000000000" pitchFamily="65" charset="-120"/>
                <a:cs typeface="+mj-cs"/>
              </a:rPr>
              <a:t>捏薄</a:t>
            </a:r>
            <a:r>
              <a:rPr lang="en-US" altLang="zh-TW" sz="3200" spc="-50" dirty="0">
                <a:latin typeface="標楷體" panose="03000509000000000000" pitchFamily="65" charset="-120"/>
                <a:ea typeface="標楷體" panose="03000509000000000000" pitchFamily="65" charset="-120"/>
                <a:cs typeface="+mj-cs"/>
              </a:rPr>
              <a:t>)</a:t>
            </a:r>
          </a:p>
          <a:p>
            <a:pPr>
              <a:lnSpc>
                <a:spcPct val="85000"/>
              </a:lnSpc>
              <a:spcBef>
                <a:spcPct val="0"/>
              </a:spcBef>
              <a:buClr>
                <a:schemeClr val="tx1"/>
              </a:buClr>
              <a:buFont typeface="Arial" panose="020B0604020202020204" pitchFamily="34" charset="0"/>
              <a:buChar char="•"/>
            </a:pPr>
            <a:r>
              <a:rPr lang="zh-TW" altLang="en-US" sz="3200" spc="-50" dirty="0">
                <a:latin typeface="標楷體" panose="03000509000000000000" pitchFamily="65" charset="-120"/>
                <a:ea typeface="標楷體" panose="03000509000000000000" pitchFamily="65" charset="-120"/>
                <a:cs typeface="+mj-cs"/>
              </a:rPr>
              <a:t>頓甩</a:t>
            </a:r>
            <a:endParaRPr lang="en-US" altLang="zh-TW" sz="3200"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r>
              <a:rPr lang="zh-TW" altLang="en-US" sz="3200" spc="-50" dirty="0">
                <a:latin typeface="標楷體" panose="03000509000000000000" pitchFamily="65" charset="-120"/>
                <a:ea typeface="標楷體" panose="03000509000000000000" pitchFamily="65" charset="-120"/>
                <a:cs typeface="+mj-cs"/>
              </a:rPr>
              <a:t>多段甩</a:t>
            </a:r>
            <a:endParaRPr lang="en-US" altLang="zh-TW" sz="3200"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r>
              <a:rPr lang="zh-TW" altLang="en-US" sz="3200" spc="-50" dirty="0">
                <a:latin typeface="標楷體" panose="03000509000000000000" pitchFamily="65" charset="-120"/>
                <a:ea typeface="標楷體" panose="03000509000000000000" pitchFamily="65" charset="-120"/>
                <a:cs typeface="+mj-cs"/>
              </a:rPr>
              <a:t>吸</a:t>
            </a:r>
            <a:endParaRPr lang="en-US" altLang="zh-TW" sz="3200"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r>
              <a:rPr lang="zh-TW" altLang="en-US" sz="3200" spc="-50" dirty="0">
                <a:latin typeface="標楷體" panose="03000509000000000000" pitchFamily="65" charset="-120"/>
                <a:ea typeface="標楷體" panose="03000509000000000000" pitchFamily="65" charset="-120"/>
                <a:cs typeface="+mj-cs"/>
              </a:rPr>
              <a:t>甩翻</a:t>
            </a:r>
            <a:endParaRPr lang="en-US" altLang="zh-TW" sz="3200"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endParaRPr lang="en-US" altLang="zh-TW" sz="4000" spc="-50" dirty="0">
              <a:latin typeface="標楷體" panose="03000509000000000000" pitchFamily="65" charset="-120"/>
              <a:ea typeface="標楷體" panose="03000509000000000000" pitchFamily="65" charset="-120"/>
              <a:cs typeface="+mj-cs"/>
            </a:endParaRPr>
          </a:p>
        </p:txBody>
      </p:sp>
      <p:sp>
        <p:nvSpPr>
          <p:cNvPr id="4" name="內容版面配置區 2">
            <a:extLst>
              <a:ext uri="{FF2B5EF4-FFF2-40B4-BE49-F238E27FC236}">
                <a16:creationId xmlns:a16="http://schemas.microsoft.com/office/drawing/2014/main" id="{1A599291-412C-60A4-23F5-3CA4740D0234}"/>
              </a:ext>
            </a:extLst>
          </p:cNvPr>
          <p:cNvSpPr txBox="1">
            <a:spLocks/>
          </p:cNvSpPr>
          <p:nvPr/>
        </p:nvSpPr>
        <p:spPr>
          <a:xfrm>
            <a:off x="5408023" y="1388357"/>
            <a:ext cx="10515600" cy="435133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85000"/>
              </a:lnSpc>
              <a:spcBef>
                <a:spcPct val="0"/>
              </a:spcBef>
              <a:buClr>
                <a:schemeClr val="tx1"/>
              </a:buClr>
              <a:buFont typeface="Arial" panose="020B0604020202020204" pitchFamily="34" charset="0"/>
              <a:buChar char="•"/>
            </a:pPr>
            <a:r>
              <a:rPr lang="zh-TW" altLang="en-US" sz="3200" spc="-50" dirty="0">
                <a:latin typeface="標楷體" panose="03000509000000000000" pitchFamily="65" charset="-120"/>
                <a:ea typeface="標楷體" panose="03000509000000000000" pitchFamily="65" charset="-120"/>
                <a:cs typeface="+mj-cs"/>
              </a:rPr>
              <a:t>甩打</a:t>
            </a:r>
            <a:endParaRPr lang="en-US" altLang="zh-TW" sz="3200"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r>
              <a:rPr lang="zh-TW" altLang="en-US" sz="3200" spc="-50" dirty="0">
                <a:latin typeface="標楷體" panose="03000509000000000000" pitchFamily="65" charset="-120"/>
                <a:ea typeface="標楷體" panose="03000509000000000000" pitchFamily="65" charset="-120"/>
                <a:cs typeface="+mj-cs"/>
              </a:rPr>
              <a:t>滑爪</a:t>
            </a:r>
          </a:p>
          <a:p>
            <a:pPr>
              <a:lnSpc>
                <a:spcPct val="85000"/>
              </a:lnSpc>
              <a:spcBef>
                <a:spcPct val="0"/>
              </a:spcBef>
              <a:buClr>
                <a:schemeClr val="tx1"/>
              </a:buClr>
              <a:buFont typeface="Arial" panose="020B0604020202020204" pitchFamily="34" charset="0"/>
              <a:buChar char="•"/>
            </a:pPr>
            <a:r>
              <a:rPr lang="zh-TW" altLang="en-US" sz="3200" spc="-50" dirty="0">
                <a:latin typeface="標楷體" panose="03000509000000000000" pitchFamily="65" charset="-120"/>
                <a:ea typeface="標楷體" panose="03000509000000000000" pitchFamily="65" charset="-120"/>
                <a:cs typeface="+mj-cs"/>
              </a:rPr>
              <a:t>卡爪</a:t>
            </a:r>
            <a:endParaRPr lang="en-US" altLang="zh-TW" sz="3200"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r>
              <a:rPr lang="zh-TW" altLang="en-US" sz="3200" spc="-50" dirty="0">
                <a:latin typeface="標楷體" panose="03000509000000000000" pitchFamily="65" charset="-120"/>
                <a:ea typeface="標楷體" panose="03000509000000000000" pitchFamily="65" charset="-120"/>
                <a:cs typeface="+mj-cs"/>
              </a:rPr>
              <a:t>轉爪</a:t>
            </a:r>
            <a:endParaRPr lang="en-US" altLang="zh-TW" sz="3200"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r>
              <a:rPr lang="zh-TW" altLang="en-US" sz="3200" spc="-50" dirty="0">
                <a:latin typeface="標楷體" panose="03000509000000000000" pitchFamily="65" charset="-120"/>
                <a:ea typeface="標楷體" panose="03000509000000000000" pitchFamily="65" charset="-120"/>
                <a:cs typeface="+mj-cs"/>
              </a:rPr>
              <a:t>倒爪</a:t>
            </a:r>
            <a:endParaRPr lang="en-US" altLang="zh-TW" sz="3200"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r>
              <a:rPr lang="zh-TW" altLang="en-US" sz="3200" spc="-50" dirty="0">
                <a:latin typeface="標楷體" panose="03000509000000000000" pitchFamily="65" charset="-120"/>
                <a:ea typeface="標楷體" panose="03000509000000000000" pitchFamily="65" charset="-120"/>
                <a:cs typeface="+mj-cs"/>
              </a:rPr>
              <a:t>檔</a:t>
            </a:r>
            <a:endParaRPr lang="en-US" altLang="zh-TW" sz="3200"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r>
              <a:rPr lang="zh-TW" altLang="en-US" sz="3200" spc="-50" dirty="0">
                <a:latin typeface="標楷體" panose="03000509000000000000" pitchFamily="65" charset="-120"/>
                <a:ea typeface="標楷體" panose="03000509000000000000" pitchFamily="65" charset="-120"/>
                <a:cs typeface="+mj-cs"/>
              </a:rPr>
              <a:t>做一保一</a:t>
            </a:r>
            <a:endParaRPr lang="en-US" altLang="zh-TW" sz="3200"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r>
              <a:rPr lang="zh-TW" altLang="en-US" sz="3200" spc="-50" dirty="0">
                <a:latin typeface="標楷體" panose="03000509000000000000" pitchFamily="65" charset="-120"/>
                <a:ea typeface="標楷體" panose="03000509000000000000" pitchFamily="65" charset="-120"/>
                <a:cs typeface="+mj-cs"/>
              </a:rPr>
              <a:t>拍數</a:t>
            </a:r>
          </a:p>
          <a:p>
            <a:pPr>
              <a:lnSpc>
                <a:spcPct val="85000"/>
              </a:lnSpc>
              <a:spcBef>
                <a:spcPct val="0"/>
              </a:spcBef>
              <a:buClr>
                <a:schemeClr val="tx1"/>
              </a:buClr>
              <a:buFont typeface="Arial" panose="020B0604020202020204" pitchFamily="34" charset="0"/>
              <a:buChar char="•"/>
            </a:pPr>
            <a:endParaRPr lang="en-US" altLang="zh-TW" sz="3200"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endParaRPr lang="en-US" altLang="zh-TW" sz="3200" spc="-50" dirty="0">
              <a:latin typeface="標楷體" panose="03000509000000000000" pitchFamily="65" charset="-120"/>
              <a:ea typeface="標楷體" panose="03000509000000000000" pitchFamily="65" charset="-120"/>
              <a:cs typeface="+mj-cs"/>
            </a:endParaRPr>
          </a:p>
          <a:p>
            <a:pPr marL="0" indent="0">
              <a:lnSpc>
                <a:spcPct val="85000"/>
              </a:lnSpc>
              <a:spcBef>
                <a:spcPct val="0"/>
              </a:spcBef>
              <a:buClr>
                <a:schemeClr val="tx1"/>
              </a:buClr>
              <a:buNone/>
            </a:pPr>
            <a:endParaRPr lang="en-US" altLang="zh-TW" sz="3200" spc="-50" dirty="0">
              <a:latin typeface="標楷體" panose="03000509000000000000" pitchFamily="65" charset="-120"/>
              <a:ea typeface="標楷體" panose="03000509000000000000" pitchFamily="65" charset="-120"/>
              <a:cs typeface="+mj-cs"/>
            </a:endParaRPr>
          </a:p>
          <a:p>
            <a:pPr>
              <a:lnSpc>
                <a:spcPct val="85000"/>
              </a:lnSpc>
              <a:spcBef>
                <a:spcPct val="0"/>
              </a:spcBef>
              <a:buClr>
                <a:schemeClr val="tx1"/>
              </a:buClr>
              <a:buFont typeface="Arial" panose="020B0604020202020204" pitchFamily="34" charset="0"/>
              <a:buChar char="•"/>
            </a:pPr>
            <a:endParaRPr lang="en-US" altLang="zh-TW" sz="4000" spc="-50" dirty="0">
              <a:latin typeface="標楷體" panose="03000509000000000000" pitchFamily="65" charset="-120"/>
              <a:ea typeface="標楷體" panose="03000509000000000000" pitchFamily="65" charset="-120"/>
              <a:cs typeface="+mj-cs"/>
            </a:endParaRPr>
          </a:p>
        </p:txBody>
      </p:sp>
      <p:sp>
        <p:nvSpPr>
          <p:cNvPr id="8" name="文字方塊 7">
            <a:extLst>
              <a:ext uri="{FF2B5EF4-FFF2-40B4-BE49-F238E27FC236}">
                <a16:creationId xmlns:a16="http://schemas.microsoft.com/office/drawing/2014/main" id="{9CA7A7FE-9E4F-A165-5D30-A0EF2889C008}"/>
              </a:ext>
            </a:extLst>
          </p:cNvPr>
          <p:cNvSpPr txBox="1"/>
          <p:nvPr/>
        </p:nvSpPr>
        <p:spPr>
          <a:xfrm>
            <a:off x="7173842" y="5889005"/>
            <a:ext cx="7963676" cy="369332"/>
          </a:xfrm>
          <a:prstGeom prst="rect">
            <a:avLst/>
          </a:prstGeom>
          <a:noFill/>
        </p:spPr>
        <p:txBody>
          <a:bodyPr wrap="square">
            <a:spAutoFit/>
          </a:bodyPr>
          <a:lstStyle/>
          <a:p>
            <a:r>
              <a:rPr lang="zh-TW" altLang="en-US" dirty="0">
                <a:hlinkClick r:id="rId2"/>
              </a:rPr>
              <a:t>https://www.youtube.com/watch?v=kALw2gQDjUs</a:t>
            </a:r>
            <a:endParaRPr lang="zh-TW" altLang="en-US" dirty="0"/>
          </a:p>
        </p:txBody>
      </p:sp>
    </p:spTree>
    <p:extLst>
      <p:ext uri="{BB962C8B-B14F-4D97-AF65-F5344CB8AC3E}">
        <p14:creationId xmlns:p14="http://schemas.microsoft.com/office/powerpoint/2010/main" val="1745546752"/>
      </p:ext>
    </p:extLst>
  </p:cSld>
  <p:clrMapOvr>
    <a:masterClrMapping/>
  </p:clrMapOvr>
</p:sld>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206</TotalTime>
  <Words>692</Words>
  <Application>Microsoft Office PowerPoint</Application>
  <PresentationFormat>寬螢幕</PresentationFormat>
  <Paragraphs>70</Paragraphs>
  <Slides>15</Slides>
  <Notes>0</Notes>
  <HiddenSlides>1</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15</vt:i4>
      </vt:variant>
    </vt:vector>
  </HeadingPairs>
  <TitlesOfParts>
    <vt:vector size="21" baseType="lpstr">
      <vt:lpstr>標楷體</vt:lpstr>
      <vt:lpstr>Arial</vt:lpstr>
      <vt:lpstr>Calibri</vt:lpstr>
      <vt:lpstr>Calibri Light</vt:lpstr>
      <vt:lpstr>Times New Roman</vt:lpstr>
      <vt:lpstr>回顧</vt:lpstr>
      <vt:lpstr>夾 娃 娃</vt:lpstr>
      <vt:lpstr>野台? 野場? 零食場?</vt:lpstr>
      <vt:lpstr>野台</vt:lpstr>
      <vt:lpstr>野場</vt:lpstr>
      <vt:lpstr>零食場</vt:lpstr>
      <vt:lpstr>PowerPoint 簡報</vt:lpstr>
      <vt:lpstr>夾娃娃機「4種人」</vt:lpstr>
      <vt:lpstr>砸十億發行「十元硬幣」　央行：娃娃機盛行</vt:lpstr>
      <vt:lpstr>有那些技巧?</vt:lpstr>
      <vt:lpstr>有那些技巧?</vt:lpstr>
      <vt:lpstr>有那些技巧?</vt:lpstr>
      <vt:lpstr>最後~</vt:lpstr>
      <vt:lpstr>最後~</vt:lpstr>
      <vt:lpstr>Thanks</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夾 娃 娃</dc:title>
  <dc:creator>頎鈞 賴</dc:creator>
  <cp:lastModifiedBy>頎鈞 賴</cp:lastModifiedBy>
  <cp:revision>18</cp:revision>
  <dcterms:created xsi:type="dcterms:W3CDTF">2024-01-29T15:23:06Z</dcterms:created>
  <dcterms:modified xsi:type="dcterms:W3CDTF">2024-01-31T16:40:06Z</dcterms:modified>
</cp:coreProperties>
</file>